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69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176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165.xml" ContentType="application/vnd.openxmlformats-officedocument.presentationml.slide+xml"/>
  <Override PartName="/ppt/slides/slide183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72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ms-office.legacyDiagramTex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s/slide166.xml" ContentType="application/vnd.openxmlformats-officedocument.presentationml.slide+xml"/>
  <Override PartName="/ppt/slides/slide177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55.xml" ContentType="application/vnd.openxmlformats-officedocument.presentationml.slide+xml"/>
  <Override PartName="/ppt/slides/slide173.xml" ContentType="application/vnd.openxmlformats-officedocument.presentationml.slide+xml"/>
  <Override PartName="/ppt/slides/slide184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slides/slide162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s/slide180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s/slide178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167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74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s/slide163.xml" ContentType="application/vnd.openxmlformats-officedocument.presentationml.slide+xml"/>
  <Override PartName="/ppt/slides/slide181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170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legacyDocTextInfo.bin" ContentType="application/vnd.ms-office.legacyDocTextInfo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171.xml" ContentType="application/vnd.openxmlformats-officedocument.presentationml.slide+xml"/>
  <Override PartName="/ppt/slides/slide182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186"/>
  </p:notesMasterIdLst>
  <p:handoutMasterIdLst>
    <p:handoutMasterId r:id="rId187"/>
  </p:handoutMasterIdLst>
  <p:sldIdLst>
    <p:sldId id="256" r:id="rId2"/>
    <p:sldId id="441" r:id="rId3"/>
    <p:sldId id="442" r:id="rId4"/>
    <p:sldId id="384" r:id="rId5"/>
    <p:sldId id="443" r:id="rId6"/>
    <p:sldId id="444" r:id="rId7"/>
    <p:sldId id="448" r:id="rId8"/>
    <p:sldId id="447" r:id="rId9"/>
    <p:sldId id="445" r:id="rId10"/>
    <p:sldId id="449" r:id="rId11"/>
    <p:sldId id="450" r:id="rId12"/>
    <p:sldId id="385" r:id="rId13"/>
    <p:sldId id="387" r:id="rId14"/>
    <p:sldId id="388" r:id="rId15"/>
    <p:sldId id="389" r:id="rId16"/>
    <p:sldId id="390" r:id="rId17"/>
    <p:sldId id="446" r:id="rId18"/>
    <p:sldId id="391" r:id="rId19"/>
    <p:sldId id="392" r:id="rId20"/>
    <p:sldId id="393" r:id="rId21"/>
    <p:sldId id="460" r:id="rId22"/>
    <p:sldId id="461" r:id="rId23"/>
    <p:sldId id="462" r:id="rId24"/>
    <p:sldId id="451" r:id="rId25"/>
    <p:sldId id="452" r:id="rId26"/>
    <p:sldId id="463" r:id="rId27"/>
    <p:sldId id="394" r:id="rId28"/>
    <p:sldId id="395" r:id="rId29"/>
    <p:sldId id="396" r:id="rId30"/>
    <p:sldId id="397" r:id="rId31"/>
    <p:sldId id="398" r:id="rId32"/>
    <p:sldId id="399" r:id="rId33"/>
    <p:sldId id="400" r:id="rId34"/>
    <p:sldId id="401" r:id="rId35"/>
    <p:sldId id="402" r:id="rId36"/>
    <p:sldId id="453" r:id="rId37"/>
    <p:sldId id="454" r:id="rId38"/>
    <p:sldId id="455" r:id="rId39"/>
    <p:sldId id="456" r:id="rId40"/>
    <p:sldId id="464" r:id="rId41"/>
    <p:sldId id="465" r:id="rId42"/>
    <p:sldId id="457" r:id="rId43"/>
    <p:sldId id="458" r:id="rId44"/>
    <p:sldId id="466" r:id="rId45"/>
    <p:sldId id="467" r:id="rId46"/>
    <p:sldId id="468" r:id="rId47"/>
    <p:sldId id="469" r:id="rId48"/>
    <p:sldId id="459" r:id="rId49"/>
    <p:sldId id="470" r:id="rId50"/>
    <p:sldId id="263" r:id="rId51"/>
    <p:sldId id="439" r:id="rId52"/>
    <p:sldId id="280" r:id="rId53"/>
    <p:sldId id="282" r:id="rId54"/>
    <p:sldId id="281" r:id="rId55"/>
    <p:sldId id="287" r:id="rId56"/>
    <p:sldId id="283" r:id="rId57"/>
    <p:sldId id="285" r:id="rId58"/>
    <p:sldId id="286" r:id="rId59"/>
    <p:sldId id="265" r:id="rId60"/>
    <p:sldId id="267" r:id="rId61"/>
    <p:sldId id="403" r:id="rId62"/>
    <p:sldId id="404" r:id="rId63"/>
    <p:sldId id="405" r:id="rId64"/>
    <p:sldId id="406" r:id="rId65"/>
    <p:sldId id="275" r:id="rId66"/>
    <p:sldId id="407" r:id="rId67"/>
    <p:sldId id="408" r:id="rId68"/>
    <p:sldId id="409" r:id="rId69"/>
    <p:sldId id="410" r:id="rId70"/>
    <p:sldId id="411" r:id="rId71"/>
    <p:sldId id="412" r:id="rId72"/>
    <p:sldId id="413" r:id="rId73"/>
    <p:sldId id="414" r:id="rId74"/>
    <p:sldId id="415" r:id="rId75"/>
    <p:sldId id="416" r:id="rId76"/>
    <p:sldId id="417" r:id="rId77"/>
    <p:sldId id="418" r:id="rId78"/>
    <p:sldId id="419" r:id="rId79"/>
    <p:sldId id="420" r:id="rId80"/>
    <p:sldId id="421" r:id="rId81"/>
    <p:sldId id="422" r:id="rId82"/>
    <p:sldId id="423" r:id="rId83"/>
    <p:sldId id="424" r:id="rId84"/>
    <p:sldId id="425" r:id="rId85"/>
    <p:sldId id="426" r:id="rId86"/>
    <p:sldId id="427" r:id="rId87"/>
    <p:sldId id="428" r:id="rId88"/>
    <p:sldId id="429" r:id="rId89"/>
    <p:sldId id="430" r:id="rId90"/>
    <p:sldId id="432" r:id="rId91"/>
    <p:sldId id="433" r:id="rId92"/>
    <p:sldId id="434" r:id="rId93"/>
    <p:sldId id="288" r:id="rId94"/>
    <p:sldId id="289" r:id="rId95"/>
    <p:sldId id="276" r:id="rId96"/>
    <p:sldId id="277" r:id="rId97"/>
    <p:sldId id="290" r:id="rId98"/>
    <p:sldId id="291" r:id="rId99"/>
    <p:sldId id="292" r:id="rId100"/>
    <p:sldId id="293" r:id="rId101"/>
    <p:sldId id="294" r:id="rId102"/>
    <p:sldId id="295" r:id="rId103"/>
    <p:sldId id="296" r:id="rId104"/>
    <p:sldId id="297" r:id="rId105"/>
    <p:sldId id="305" r:id="rId106"/>
    <p:sldId id="306" r:id="rId107"/>
    <p:sldId id="300" r:id="rId108"/>
    <p:sldId id="303" r:id="rId109"/>
    <p:sldId id="310" r:id="rId110"/>
    <p:sldId id="302" r:id="rId111"/>
    <p:sldId id="307" r:id="rId112"/>
    <p:sldId id="308" r:id="rId113"/>
    <p:sldId id="309" r:id="rId114"/>
    <p:sldId id="312" r:id="rId115"/>
    <p:sldId id="311" r:id="rId116"/>
    <p:sldId id="313" r:id="rId117"/>
    <p:sldId id="314" r:id="rId118"/>
    <p:sldId id="315" r:id="rId119"/>
    <p:sldId id="316" r:id="rId120"/>
    <p:sldId id="317" r:id="rId121"/>
    <p:sldId id="318" r:id="rId122"/>
    <p:sldId id="319" r:id="rId123"/>
    <p:sldId id="320" r:id="rId124"/>
    <p:sldId id="321" r:id="rId125"/>
    <p:sldId id="322" r:id="rId126"/>
    <p:sldId id="323" r:id="rId127"/>
    <p:sldId id="324" r:id="rId128"/>
    <p:sldId id="325" r:id="rId129"/>
    <p:sldId id="326" r:id="rId130"/>
    <p:sldId id="327" r:id="rId131"/>
    <p:sldId id="328" r:id="rId132"/>
    <p:sldId id="329" r:id="rId133"/>
    <p:sldId id="330" r:id="rId134"/>
    <p:sldId id="331" r:id="rId135"/>
    <p:sldId id="332" r:id="rId136"/>
    <p:sldId id="333" r:id="rId137"/>
    <p:sldId id="334" r:id="rId138"/>
    <p:sldId id="335" r:id="rId139"/>
    <p:sldId id="336" r:id="rId140"/>
    <p:sldId id="337" r:id="rId141"/>
    <p:sldId id="338" r:id="rId142"/>
    <p:sldId id="339" r:id="rId143"/>
    <p:sldId id="340" r:id="rId144"/>
    <p:sldId id="341" r:id="rId145"/>
    <p:sldId id="342" r:id="rId146"/>
    <p:sldId id="344" r:id="rId147"/>
    <p:sldId id="343" r:id="rId148"/>
    <p:sldId id="346" r:id="rId149"/>
    <p:sldId id="347" r:id="rId150"/>
    <p:sldId id="348" r:id="rId151"/>
    <p:sldId id="349" r:id="rId152"/>
    <p:sldId id="358" r:id="rId153"/>
    <p:sldId id="359" r:id="rId154"/>
    <p:sldId id="360" r:id="rId155"/>
    <p:sldId id="361" r:id="rId156"/>
    <p:sldId id="350" r:id="rId157"/>
    <p:sldId id="351" r:id="rId158"/>
    <p:sldId id="352" r:id="rId159"/>
    <p:sldId id="353" r:id="rId160"/>
    <p:sldId id="354" r:id="rId161"/>
    <p:sldId id="355" r:id="rId162"/>
    <p:sldId id="356" r:id="rId163"/>
    <p:sldId id="357" r:id="rId164"/>
    <p:sldId id="364" r:id="rId165"/>
    <p:sldId id="362" r:id="rId166"/>
    <p:sldId id="363" r:id="rId167"/>
    <p:sldId id="365" r:id="rId168"/>
    <p:sldId id="366" r:id="rId169"/>
    <p:sldId id="367" r:id="rId170"/>
    <p:sldId id="368" r:id="rId171"/>
    <p:sldId id="369" r:id="rId172"/>
    <p:sldId id="370" r:id="rId173"/>
    <p:sldId id="371" r:id="rId174"/>
    <p:sldId id="372" r:id="rId175"/>
    <p:sldId id="373" r:id="rId176"/>
    <p:sldId id="374" r:id="rId177"/>
    <p:sldId id="375" r:id="rId178"/>
    <p:sldId id="376" r:id="rId179"/>
    <p:sldId id="377" r:id="rId180"/>
    <p:sldId id="378" r:id="rId181"/>
    <p:sldId id="379" r:id="rId182"/>
    <p:sldId id="381" r:id="rId183"/>
    <p:sldId id="437" r:id="rId184"/>
    <p:sldId id="438" r:id="rId18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E4E4F0"/>
    <a:srgbClr val="00CCFF"/>
    <a:srgbClr val="FFFF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38" autoAdjust="0"/>
    <p:restoredTop sz="94701" autoAdjust="0"/>
  </p:normalViewPr>
  <p:slideViewPr>
    <p:cSldViewPr>
      <p:cViewPr>
        <p:scale>
          <a:sx n="66" d="100"/>
          <a:sy n="66" d="100"/>
        </p:scale>
        <p:origin x="-1674" y="-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1205" y="-8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slide" Target="slides/slide174.xml"/><Relationship Id="rId170" Type="http://schemas.openxmlformats.org/officeDocument/2006/relationships/slide" Target="slides/slide169.xml"/><Relationship Id="rId191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microsoft.com/office/2006/relationships/legacyDocTextInfo" Target="legacyDocTextInfo.bin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0" Type="http://schemas.openxmlformats.org/officeDocument/2006/relationships/theme" Target="theme/theme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8.bin"/><Relationship Id="rId2" Type="http://schemas.microsoft.com/office/2006/relationships/legacyDiagramText" Target="legacyDiagramText7.bin"/><Relationship Id="rId1" Type="http://schemas.microsoft.com/office/2006/relationships/legacyDiagramText" Target="legacyDiagramText6.bin"/><Relationship Id="rId4" Type="http://schemas.microsoft.com/office/2006/relationships/legacyDiagramText" Target="legacyDiagramText9.bin"/></Relationships>
</file>

<file path=ppt/drawings/_rels/vmlDrawing3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12.bin"/><Relationship Id="rId2" Type="http://schemas.microsoft.com/office/2006/relationships/legacyDiagramText" Target="legacyDiagramText11.bin"/><Relationship Id="rId1" Type="http://schemas.microsoft.com/office/2006/relationships/legacyDiagramText" Target="legacyDiagramText10.bin"/><Relationship Id="rId6" Type="http://schemas.microsoft.com/office/2006/relationships/legacyDiagramText" Target="legacyDiagramText15.bin"/><Relationship Id="rId5" Type="http://schemas.microsoft.com/office/2006/relationships/legacyDiagramText" Target="legacyDiagramText14.bin"/><Relationship Id="rId4" Type="http://schemas.microsoft.com/office/2006/relationships/legacyDiagramText" Target="legacyDiagramText13.bin"/></Relationships>
</file>

<file path=ppt/drawings/_rels/vmlDrawing4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18.bin"/><Relationship Id="rId2" Type="http://schemas.microsoft.com/office/2006/relationships/legacyDiagramText" Target="legacyDiagramText17.bin"/><Relationship Id="rId1" Type="http://schemas.microsoft.com/office/2006/relationships/legacyDiagramText" Target="legacyDiagramText16.bin"/><Relationship Id="rId6" Type="http://schemas.microsoft.com/office/2006/relationships/legacyDiagramText" Target="legacyDiagramText21.bin"/><Relationship Id="rId5" Type="http://schemas.microsoft.com/office/2006/relationships/legacyDiagramText" Target="legacyDiagramText20.bin"/><Relationship Id="rId4" Type="http://schemas.microsoft.com/office/2006/relationships/legacyDiagramText" Target="legacyDiagramText19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ru-RU"/>
              <a:t>ПРОЗОРОВ Д.Е.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ru-RU"/>
              <a:t>Магистерская программа "ИННОВАЦИОННЫЙ МЕНЕДЖМЕНТ"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A578D58-B25A-496D-901D-CA205CFE76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ru-RU"/>
              <a:t>ПРОЗОРОВ Д.Е.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275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ru-RU"/>
              <a:t>Магистерская программа "ИННОВАЦИОННЫЙ МЕНЕДЖМЕНТ"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6E5C43B-9C61-4260-A76D-661969289C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smtClean="0"/>
              <a:t>ПРОЗОРОВ Д.Е.</a:t>
            </a:r>
          </a:p>
        </p:txBody>
      </p:sp>
      <p:sp>
        <p:nvSpPr>
          <p:cNvPr id="20377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smtClean="0"/>
              <a:t>Магистерская программа "ИННОВАЦИОННЫЙ МЕНЕДЖМЕНТ"</a:t>
            </a:r>
          </a:p>
        </p:txBody>
      </p:sp>
      <p:sp>
        <p:nvSpPr>
          <p:cNvPr id="20378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smtClean="0"/>
              <a:t>ПРОЗОРОВ Д.Е.</a:t>
            </a:r>
          </a:p>
        </p:txBody>
      </p:sp>
      <p:sp>
        <p:nvSpPr>
          <p:cNvPr id="20480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smtClean="0"/>
              <a:t>Магистерская программа "ИННОВАЦИОННЫЙ МЕНЕДЖМЕНТ"</a:t>
            </a:r>
          </a:p>
        </p:txBody>
      </p:sp>
      <p:sp>
        <p:nvSpPr>
          <p:cNvPr id="20480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smtClean="0"/>
              <a:t>ПРОЗОРОВ Д.Е.</a:t>
            </a:r>
          </a:p>
        </p:txBody>
      </p:sp>
      <p:sp>
        <p:nvSpPr>
          <p:cNvPr id="2058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smtClean="0"/>
              <a:t>Магистерская программа "ИННОВАЦИОННЫЙ МЕНЕДЖМЕНТ"</a:t>
            </a:r>
          </a:p>
        </p:txBody>
      </p:sp>
      <p:sp>
        <p:nvSpPr>
          <p:cNvPr id="20582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smtClean="0"/>
              <a:t>ПРОЗОРОВ Д.Е.</a:t>
            </a:r>
          </a:p>
        </p:txBody>
      </p:sp>
      <p:sp>
        <p:nvSpPr>
          <p:cNvPr id="20685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smtClean="0"/>
              <a:t>Магистерская программа "ИННОВАЦИОННЫЙ МЕНЕДЖМЕНТ"</a:t>
            </a:r>
          </a:p>
        </p:txBody>
      </p:sp>
      <p:sp>
        <p:nvSpPr>
          <p:cNvPr id="20685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87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6714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6715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2EB97-4348-4866-B013-27B3988225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51EBD-DA50-4A71-BF31-26F993323F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0850D-D04E-455A-AE34-232D7C3921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39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002BA-2240-4EE8-AA87-601CD23312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94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5218E-87A1-4268-9B6C-6643DBAED8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2E080-926D-41A4-9255-99052F839D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AA118-DDED-408D-9D68-D2F034FB46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786F4-6B7C-48C3-85D3-99ABF15BFC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EDA20-D59E-4EF8-90F6-235A5C6CA7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F8193-B394-43FD-B27C-365E7E4401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5236C-B54E-4135-928E-976F210D2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C1114-EA26-42D5-9A4B-4486A0152F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73102-4F15-42F6-988A-68536014D8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10547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547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547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547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547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548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548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548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548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548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548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548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548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548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548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549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549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549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549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549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549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549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549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549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549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550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550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550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550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550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550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550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550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0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0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1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1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1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1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1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1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1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1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1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1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2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2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2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2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2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2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2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2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2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2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3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3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3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3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3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3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3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3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3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3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4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4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4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4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4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4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4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4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4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4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5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5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5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5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5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5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5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5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5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5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6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6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6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6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6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6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6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6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6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6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7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7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7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7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7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7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7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7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7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7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8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8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8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8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8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8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8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8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8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8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9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9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9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9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9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9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9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9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9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9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0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0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0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0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0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0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0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0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0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0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1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1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1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1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1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1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1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1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1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1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2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2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2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2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2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2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2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2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2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2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3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3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3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3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3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3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3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3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3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3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4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4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4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4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4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4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4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4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4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4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5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5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5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5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5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5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5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5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5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5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6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6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6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6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6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6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6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6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6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6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7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7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7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7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7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7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7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7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7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7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8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8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8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8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8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8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8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8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8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8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5690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74DBCBA2-BBEE-4326-A60E-579F9BF261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5691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5692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5693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5694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56" r:id="rId1"/>
    <p:sldLayoutId id="2147484157" r:id="rId2"/>
    <p:sldLayoutId id="2147484158" r:id="rId3"/>
    <p:sldLayoutId id="2147484159" r:id="rId4"/>
    <p:sldLayoutId id="2147484160" r:id="rId5"/>
    <p:sldLayoutId id="2147484161" r:id="rId6"/>
    <p:sldLayoutId id="2147484162" r:id="rId7"/>
    <p:sldLayoutId id="2147484163" r:id="rId8"/>
    <p:sldLayoutId id="2147484164" r:id="rId9"/>
    <p:sldLayoutId id="2147484165" r:id="rId10"/>
    <p:sldLayoutId id="2147484166" r:id="rId11"/>
    <p:sldLayoutId id="2147484167" r:id="rId12"/>
    <p:sldLayoutId id="2147484155" r:id="rId13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6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05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5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5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5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05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5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5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5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105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5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5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5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105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5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56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56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1056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56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56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56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056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56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693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6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569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569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569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569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6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569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569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569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569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6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569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569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569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569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6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569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569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569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569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6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569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569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569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569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694" grpId="0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549275"/>
            <a:ext cx="7772400" cy="102235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latin typeface="Georgia" pitchFamily="18" charset="0"/>
              </a:rPr>
              <a:t> </a:t>
            </a:r>
            <a:r>
              <a:rPr lang="en-US" sz="2400" dirty="0" smtClean="0">
                <a:latin typeface="Georgia" pitchFamily="18" charset="0"/>
              </a:rPr>
              <a:t/>
            </a:r>
            <a:br>
              <a:rPr lang="en-US" sz="2400" dirty="0" smtClean="0">
                <a:latin typeface="Georgia" pitchFamily="18" charset="0"/>
              </a:rPr>
            </a:br>
            <a:r>
              <a:rPr lang="en-US" sz="2400" dirty="0" smtClean="0">
                <a:latin typeface="Georgia" pitchFamily="18" charset="0"/>
              </a:rPr>
              <a:t/>
            </a:r>
            <a:br>
              <a:rPr lang="en-US" sz="2400" dirty="0" smtClean="0">
                <a:latin typeface="Georgia" pitchFamily="18" charset="0"/>
              </a:rPr>
            </a:br>
            <a:r>
              <a:rPr lang="ru-RU" sz="2400" dirty="0" smtClean="0">
                <a:solidFill>
                  <a:srgbClr val="00CCFF"/>
                </a:solidFill>
                <a:effectLst/>
                <a:latin typeface="Georgia" pitchFamily="18" charset="0"/>
              </a:rPr>
              <a:t>ПРОГРАММА</a:t>
            </a:r>
            <a:r>
              <a:rPr lang="en-US" sz="2400" dirty="0" smtClean="0">
                <a:solidFill>
                  <a:srgbClr val="00CCFF"/>
                </a:solidFill>
                <a:effectLst/>
                <a:latin typeface="Georgia" pitchFamily="18" charset="0"/>
              </a:rPr>
              <a:t> MBA</a:t>
            </a:r>
            <a:endParaRPr lang="ru-RU" sz="2400" dirty="0" smtClean="0">
              <a:solidFill>
                <a:srgbClr val="00CCFF"/>
              </a:solidFill>
              <a:effectLst/>
              <a:latin typeface="Georgia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28625" y="4292600"/>
            <a:ext cx="8358188" cy="1208088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000" b="1" dirty="0" smtClean="0">
                <a:latin typeface="Georgia" pitchFamily="18" charset="0"/>
              </a:rPr>
              <a:t>ПРОЗОРОВ  Д. Е</a:t>
            </a:r>
            <a:r>
              <a:rPr lang="ru-RU" sz="2000" b="1" dirty="0" smtClean="0">
                <a:latin typeface="Century Gothic" pitchFamily="34" charset="0"/>
              </a:rPr>
              <a:t>.</a:t>
            </a:r>
          </a:p>
          <a:p>
            <a:pPr eaLnBrk="1" hangingPunct="1">
              <a:defRPr/>
            </a:pPr>
            <a:endParaRPr lang="ru-RU" sz="2400" b="1" dirty="0" smtClean="0">
              <a:solidFill>
                <a:srgbClr val="00CCFF"/>
              </a:solidFill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00CCFF"/>
                </a:solidFill>
                <a:effectLst/>
                <a:latin typeface="Georgia" pitchFamily="18" charset="0"/>
              </a:rPr>
              <a:t>  </a:t>
            </a:r>
            <a:endParaRPr lang="ru-RU" sz="2400" b="1" dirty="0" smtClean="0">
              <a:solidFill>
                <a:srgbClr val="00CCFF"/>
              </a:solidFill>
              <a:effectLst/>
              <a:latin typeface="Georgia" pitchFamily="18" charset="0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00CCFF"/>
                </a:solidFill>
                <a:effectLst/>
                <a:latin typeface="Georgia" pitchFamily="18" charset="0"/>
              </a:rPr>
              <a:t> 2011</a:t>
            </a:r>
            <a:endParaRPr lang="ru-RU" sz="2400" b="1" dirty="0" smtClean="0">
              <a:solidFill>
                <a:srgbClr val="00CCFF"/>
              </a:solidFill>
              <a:effectLst/>
              <a:latin typeface="Georgia" pitchFamily="18" charset="0"/>
            </a:endParaRPr>
          </a:p>
          <a:p>
            <a:pPr eaLnBrk="1" hangingPunct="1">
              <a:defRPr/>
            </a:pPr>
            <a:endParaRPr lang="ru-RU" sz="2400" b="1" dirty="0" smtClean="0">
              <a:solidFill>
                <a:srgbClr val="00CCFF"/>
              </a:solidFill>
            </a:endParaRPr>
          </a:p>
          <a:p>
            <a:pPr eaLnBrk="1" hangingPunct="1">
              <a:defRPr/>
            </a:pPr>
            <a:endParaRPr lang="ru-RU" sz="2400" b="1" dirty="0" smtClean="0">
              <a:solidFill>
                <a:srgbClr val="00CCFF"/>
              </a:solidFill>
            </a:endParaRPr>
          </a:p>
          <a:p>
            <a:pPr eaLnBrk="1" hangingPunct="1">
              <a:defRPr/>
            </a:pPr>
            <a:endParaRPr lang="ru-RU" sz="2400" b="1" dirty="0" smtClean="0">
              <a:solidFill>
                <a:srgbClr val="00CCFF"/>
              </a:solidFill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 rot="10800000" flipV="1">
            <a:off x="320675" y="2489200"/>
            <a:ext cx="85026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УПРАВЛЕНИЕ ИННОВАЦИОННЫМИ ПРОЕКТАМИ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ru-RU" smtClean="0">
                <a:effectLst/>
              </a:rPr>
              <a:t>Управление инновациями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mtClean="0">
                <a:effectLst/>
              </a:rPr>
              <a:t>	Преодоление барьеров, вызывающих задержки практической реализации новых идей, получение и сохранение конкурентного преимущества в результате быстрого выхода на рынок с новыми продуктами и услугами.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Планирование проекта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В начале стадии руководитель планирует список исполнителей проекта.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defRPr/>
            </a:pPr>
            <a:r>
              <a:rPr lang="ru-RU" smtClean="0"/>
              <a:t>В конце стадии все участники проекта утверждают план и необходимые изменения в правила проекта.</a:t>
            </a:r>
          </a:p>
          <a:p>
            <a:pPr eaLnBrk="1" hangingPunct="1">
              <a:defRPr/>
            </a:pPr>
            <a:endParaRPr lang="ru-RU" smtClean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Выполнение проекта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9138"/>
            <a:ext cx="8229600" cy="316865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Переход к выполнению работ, предусмотренных планом.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defRPr/>
            </a:pPr>
            <a:r>
              <a:rPr lang="ru-RU" smtClean="0"/>
              <a:t>Стадия считается завершенной, если достигнута цель проекта.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Завершение проекта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44675"/>
            <a:ext cx="8229600" cy="42894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Формальная процедура завершения.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defRPr/>
            </a:pPr>
            <a:r>
              <a:rPr lang="ru-RU" smtClean="0"/>
              <a:t>Анализ успехов и неудач проекта.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defRPr/>
            </a:pPr>
            <a:r>
              <a:rPr lang="ru-RU" smtClean="0"/>
              <a:t>Переход к выполнению операционных задач или разработке нового проекта.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Жизненный цикл </a:t>
            </a:r>
            <a:br>
              <a:rPr lang="ru-RU" sz="4000" smtClean="0"/>
            </a:br>
            <a:r>
              <a:rPr lang="ru-RU" sz="4000" smtClean="0"/>
              <a:t>инновационного проекта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9138"/>
            <a:ext cx="8229600" cy="3671887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/>
              <a:t>Выработка требований.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smtClean="0"/>
          </a:p>
          <a:p>
            <a:pPr eaLnBrk="1" hangingPunct="1">
              <a:defRPr/>
            </a:pPr>
            <a:r>
              <a:rPr lang="ru-RU" sz="2800" smtClean="0"/>
              <a:t>Проектирование.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smtClean="0"/>
          </a:p>
          <a:p>
            <a:pPr eaLnBrk="1" hangingPunct="1">
              <a:defRPr/>
            </a:pPr>
            <a:r>
              <a:rPr lang="ru-RU" sz="2800" smtClean="0"/>
              <a:t>Создание.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smtClean="0"/>
          </a:p>
          <a:p>
            <a:pPr eaLnBrk="1" hangingPunct="1">
              <a:defRPr/>
            </a:pPr>
            <a:r>
              <a:rPr lang="ru-RU" sz="2800" smtClean="0"/>
              <a:t>Эксплуатация.</a:t>
            </a:r>
          </a:p>
          <a:p>
            <a:pPr eaLnBrk="1" hangingPunct="1">
              <a:defRPr/>
            </a:pPr>
            <a:endParaRPr lang="ru-RU" sz="2800" smtClean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Жизненный цикл </a:t>
            </a:r>
            <a:br>
              <a:rPr lang="ru-RU" sz="4000" smtClean="0"/>
            </a:br>
            <a:r>
              <a:rPr lang="ru-RU" sz="4000" smtClean="0"/>
              <a:t>инновационного проекта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76475"/>
            <a:ext cx="8229600" cy="38576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>
                <a:solidFill>
                  <a:schemeClr val="accent1"/>
                </a:solidFill>
              </a:rPr>
              <a:t>	</a:t>
            </a:r>
            <a:r>
              <a:rPr lang="ru-RU" sz="2800" smtClean="0">
                <a:solidFill>
                  <a:schemeClr val="accent1"/>
                </a:solidFill>
              </a:rPr>
              <a:t>	Разработка требований к функциям и техническим характеристикам продукта, исходя из необходимости удовлетворения потребности потенциального покупателя.</a:t>
            </a:r>
          </a:p>
          <a:p>
            <a:pPr eaLnBrk="1" hangingPunct="1">
              <a:defRPr/>
            </a:pPr>
            <a:endParaRPr lang="ru-RU" sz="280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Жизненный цикл </a:t>
            </a:r>
            <a:br>
              <a:rPr lang="ru-RU" sz="4000" smtClean="0"/>
            </a:br>
            <a:r>
              <a:rPr lang="ru-RU" sz="4000" smtClean="0"/>
              <a:t>инновационного проекта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229600" cy="26638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		</a:t>
            </a:r>
            <a:r>
              <a:rPr lang="ru-RU" smtClean="0">
                <a:solidFill>
                  <a:schemeClr val="accent1"/>
                </a:solidFill>
              </a:rPr>
              <a:t>Проектирование </a:t>
            </a:r>
            <a:r>
              <a:rPr lang="ru-RU" smtClean="0"/>
              <a:t>включает в себя разработку чертежей и подробное описание продукта.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Жизненный цикл </a:t>
            </a:r>
            <a:br>
              <a:rPr lang="ru-RU" sz="4000" smtClean="0"/>
            </a:br>
            <a:r>
              <a:rPr lang="ru-RU" sz="4000" smtClean="0"/>
              <a:t>инновационного проекта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49500"/>
            <a:ext cx="8229600" cy="29511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		</a:t>
            </a:r>
            <a:r>
              <a:rPr lang="ru-RU" smtClean="0">
                <a:solidFill>
                  <a:schemeClr val="accent1"/>
                </a:solidFill>
              </a:rPr>
              <a:t>Создание </a:t>
            </a:r>
            <a:r>
              <a:rPr lang="ru-RU" smtClean="0"/>
              <a:t>представляет собой изго-товление продукта и разработку техни-ческой документации, обеспечивающей эффективную эксплуатацию новшества.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Жизненный цикл </a:t>
            </a:r>
            <a:br>
              <a:rPr lang="ru-RU" sz="4000" smtClean="0"/>
            </a:br>
            <a:r>
              <a:rPr lang="ru-RU" sz="4000" smtClean="0"/>
              <a:t>инновационного проекта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92375"/>
            <a:ext cx="8229600" cy="19446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		</a:t>
            </a:r>
            <a:r>
              <a:rPr lang="ru-RU" smtClean="0">
                <a:solidFill>
                  <a:schemeClr val="accent1"/>
                </a:solidFill>
              </a:rPr>
              <a:t>Эксплуатация </a:t>
            </a:r>
            <a:r>
              <a:rPr lang="ru-RU" smtClean="0"/>
              <a:t>представляет собой практическое использование создан-ного нового продукта.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Жизненный цикл новшества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smtClean="0"/>
              <a:t>Создание уникального продукта как правило включает несколько проектов, каждый из которых должен пройти полный жизненный цикл.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smtClean="0"/>
              <a:t>Жизненный цикл новшества сильно зависит от специфики и особенностей продукта.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80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smtClean="0"/>
              <a:t>	</a:t>
            </a:r>
            <a:r>
              <a:rPr lang="ru-RU" sz="2800" smtClean="0">
                <a:solidFill>
                  <a:schemeClr val="accent1"/>
                </a:solidFill>
              </a:rPr>
              <a:t>Разработка нового продукта может заключать в себе множество проектов, каждым из которых нужно управлять как полноценным проектом.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52513"/>
            <a:ext cx="9144000" cy="482441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Разработка нового продукта базируется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на принципах управления проектами.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Принципиальное различие заключается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в том, что жизненный цикл инновации отражает работу со созданию и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коммерциализации нового продукта,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а жизненный цикл проекта ориентирован на управление этой работой. 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42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2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2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42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2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2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42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2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2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142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2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2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42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2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2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142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ru-RU" smtClean="0">
                <a:effectLst/>
              </a:rPr>
              <a:t>Инновационный менеджмент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mtClean="0">
                <a:effectLst/>
              </a:rPr>
              <a:t>	Совокупность принципов и методов и инструментов управления инновационными процессами.</a:t>
            </a:r>
          </a:p>
          <a:p>
            <a:pPr>
              <a:buFont typeface="Wingdings" pitchFamily="2" charset="2"/>
              <a:buNone/>
            </a:pPr>
            <a:r>
              <a:rPr lang="ru-RU" smtClean="0">
                <a:effectLst/>
              </a:rPr>
              <a:t>	Деятельность по организации и осуществлению инновационных процессов называется инновационной деятельностью.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Организация работ по проекту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76475"/>
            <a:ext cx="8229600" cy="27368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mtClean="0"/>
              <a:t>	Какая организационная структура обеспечивает наиболее эффективную реализацию проектов? 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/>
              <a:t>Функционально-ориентированные фирмы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smtClean="0"/>
              <a:t>Основные функции: конструирование, производство, маркетинг, логистика, финансы, управление персоналом и т.п.</a:t>
            </a:r>
          </a:p>
          <a:p>
            <a:pPr eaLnBrk="1" hangingPunct="1">
              <a:defRPr/>
            </a:pPr>
            <a:endParaRPr lang="ru-RU" sz="28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	Проектами, охватывающими несколько функциональных групп управлять очень сложно, поскольку руководители таких проектов не обладают функциональными властными полномочиями.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Матричная организация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smtClean="0"/>
              <a:t>Удобна для одновременной организации нескольких проектов.</a:t>
            </a:r>
          </a:p>
          <a:p>
            <a:pPr eaLnBrk="1" hangingPunct="1">
              <a:defRPr/>
            </a:pPr>
            <a:r>
              <a:rPr lang="ru-RU" sz="2800" smtClean="0"/>
              <a:t>Руководители проектов имеют властные полномочия наряду с руководителями функциональных подразделений.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	</a:t>
            </a:r>
            <a:r>
              <a:rPr lang="ru-RU" sz="2800" smtClean="0">
                <a:solidFill>
                  <a:srgbClr val="00CCFF"/>
                </a:solidFill>
              </a:rPr>
              <a:t>У исполнителя проекта два начальника.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>
                <a:solidFill>
                  <a:srgbClr val="00CCFF"/>
                </a:solidFill>
              </a:rPr>
              <a:t>	Работник, занятый в нескольких проектах имеет недопустимо большое количество руководителей.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Проектно-ориентированная организация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Проектные фирмы работают над масштабными, долгосрочными проектами.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Функциональные подразделения существуют в рамках проекта.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Проектная фирма может иметь специа-лизированную структуру, ориентирован-ную на продукты или на реализацию программ.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Участники проекта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Любые инновации совершаются людьми, а инновационные проекты участниками проекта.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Правильно определить участников проекта – первая задача руководителя.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	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	Заказчики, лица принимающие решения, поставщики и ответственные сотрудники должны выработать совместные соглашения относительно целей и ограничений проекта, сформировать стратегии и расписание, утвердить бюджет проекта.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Пять ролей участников проекта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16113"/>
            <a:ext cx="8229600" cy="316865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Руководитель проекта.</a:t>
            </a:r>
          </a:p>
          <a:p>
            <a:pPr eaLnBrk="1" hangingPunct="1">
              <a:defRPr/>
            </a:pPr>
            <a:r>
              <a:rPr lang="ru-RU" smtClean="0"/>
              <a:t>Проектная команда.</a:t>
            </a:r>
          </a:p>
          <a:p>
            <a:pPr eaLnBrk="1" hangingPunct="1">
              <a:defRPr/>
            </a:pPr>
            <a:r>
              <a:rPr lang="ru-RU" smtClean="0"/>
              <a:t>Функциональное руководство.</a:t>
            </a:r>
          </a:p>
          <a:p>
            <a:pPr eaLnBrk="1" hangingPunct="1">
              <a:defRPr/>
            </a:pPr>
            <a:r>
              <a:rPr lang="ru-RU" smtClean="0"/>
              <a:t>Спонсор проекта.</a:t>
            </a:r>
          </a:p>
          <a:p>
            <a:pPr eaLnBrk="1" hangingPunct="1">
              <a:defRPr/>
            </a:pPr>
            <a:r>
              <a:rPr lang="ru-RU" smtClean="0"/>
              <a:t>Заказчик.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Как выявлять участников проекта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	Нужно ответить на вопрос: «Кто способен внести вклад в реализацию проекта?»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/>
              <a:t>	</a:t>
            </a:r>
            <a:r>
              <a:rPr lang="ru-RU" b="1" dirty="0" smtClean="0"/>
              <a:t>Успешные проекты должны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 smtClean="0"/>
              <a:t>удовлетворять ожидания всех участников, а не просто угождать заказчику.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Руководитель проекта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smtClean="0"/>
              <a:t>		Занимается планированием, выявляет участников проекта, контролирует бюджет, улаживает конфликтные ситуации коорди-нирует действия участников.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smtClean="0"/>
              <a:t>	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smtClean="0"/>
              <a:t>		Для определения собственной роли в проекте необходимо ответить на вопросы: «Каковы мои полномочия?», «Кому я подчи-няюсь?», «Означает ли мое назначение освобождение от всех остальных обязаннос-тей?», «Какие ожидания я связываю с проек-том?»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800" smtClean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Проектная команда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	Включает всех специалистов, которые затрачивают рабочее время, знания. Умения, квалификацию и силы на выполнение проекта.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	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	Помимо сотрудников компании, члена-ми проектной команды могут быть под-рядчики, поставщики и даже заказчики.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Проектная команда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/>
              <a:t>		Проектная команда формируется на стадиях определения и планирования проекта поэтапно: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Сложные задачи разбиваются на промежуточные, с целью применить к ним конкретные знания, умения и квалификацию исполните-лей.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Привлекаются к работе специалисты и организации, обладающие соответствующими знаниями, умениями и квалификацией.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Проводятся переговоры о конкретных формах учас-тия в проекте с четким пониманием всеми исполните-лями плана работ.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Круг обязанностей каждого члена проектной команды  документируется в перечне работ и плане проекта.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/>
              <a:t>Пять разновидностей нововведений по Й.Шумпетеру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229600" cy="40005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2800"/>
              <a:t>Неизвестное ранее благо в сфере потребле- ния или новое качество известного блага;</a:t>
            </a:r>
          </a:p>
          <a:p>
            <a:pPr>
              <a:lnSpc>
                <a:spcPct val="90000"/>
              </a:lnSpc>
              <a:defRPr/>
            </a:pPr>
            <a:r>
              <a:rPr lang="ru-RU" sz="2800"/>
              <a:t>Новый, более эффективный метод производ- ства известной продукции;</a:t>
            </a:r>
          </a:p>
          <a:p>
            <a:pPr>
              <a:lnSpc>
                <a:spcPct val="90000"/>
              </a:lnSpc>
              <a:defRPr/>
            </a:pPr>
            <a:r>
              <a:rPr lang="ru-RU" sz="2800"/>
              <a:t>Новые способы сбыта известной продукции;</a:t>
            </a:r>
          </a:p>
          <a:p>
            <a:pPr>
              <a:lnSpc>
                <a:spcPct val="90000"/>
              </a:lnSpc>
              <a:defRPr/>
            </a:pPr>
            <a:r>
              <a:rPr lang="ru-RU" sz="2800"/>
              <a:t>Новые источники сырья и способы производ- ства полуфабрикатов;</a:t>
            </a:r>
          </a:p>
          <a:p>
            <a:pPr>
              <a:lnSpc>
                <a:spcPct val="90000"/>
              </a:lnSpc>
              <a:defRPr/>
            </a:pPr>
            <a:r>
              <a:rPr lang="ru-RU" sz="2800"/>
              <a:t>Реорганизация производства, ведущая к подрыву установившейся в нем монополии.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Спонсор проекта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76475"/>
            <a:ext cx="8229600" cy="38576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Обладает формальными властными полномочиями и несет ответственность за проект.</a:t>
            </a:r>
          </a:p>
          <a:p>
            <a:pPr eaLnBrk="1" hangingPunct="1">
              <a:defRPr/>
            </a:pPr>
            <a:r>
              <a:rPr lang="ru-RU" smtClean="0"/>
              <a:t>Опекает не проект, а руководителя и проектную команду, помогая им добиться успеха.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Заказчик проекта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45339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		Основная роль заключается в финанси-ровании проекта и формулировании требо-ваний к конечному продукту.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		Для руководителя проекта важно опреде-лить, кто уполномочен принимать решения о конечном продукте проекта и кто будет оплачивать проект. 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Разработка правил проекта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>
          <a:xfrm>
            <a:off x="0" y="2060575"/>
            <a:ext cx="9144000" cy="40735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		Необходимость разработки «правил игры» связана с уникальностью проекта, имеющего свои цели, расписание, конечный продукт и команду исполнителей.</a:t>
            </a:r>
          </a:p>
          <a:p>
            <a:pPr eaLnBrk="1" hangingPunct="1">
              <a:defRPr/>
            </a:pPr>
            <a:endParaRPr lang="ru-RU" smtClean="0"/>
          </a:p>
        </p:txBody>
      </p:sp>
    </p:spTree>
  </p:cSld>
  <p:clrMapOvr>
    <a:masterClrMapping/>
  </p:clrMapOvr>
  <p:transition spd="slow">
    <p:cover dir="ld"/>
  </p:transition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Факторы успеха проекта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00213"/>
            <a:ext cx="8229600" cy="51577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Согласие между членами проектной команды и руководством фирмы  в вопросах целей проекта.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Наличие плана, отражающего процесс реализации проекта и четкие обязанности всех участников.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Обеспечение постоянного эффективного общения между всеми участниками проекта.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Контроль за содержанием проекта (управление ожиданиями заинтересованных участников проекта).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Поддержка высшим руководством фирмы в сочетании с делегированием полномочий.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cover dir="ld"/>
  </p:transition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Согласие относительно целей проекта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В правилах проекта должны быть зафиксированы ожидания участников.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Правила проекта представляют собой средство управления изменениями в ходе его реализации.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	</a:t>
            </a:r>
            <a:r>
              <a:rPr lang="ru-RU" sz="2800" u="sng" dirty="0" smtClean="0"/>
              <a:t>До начала выполнения </a:t>
            </a:r>
            <a:r>
              <a:rPr lang="ru-RU" sz="2800" dirty="0" smtClean="0"/>
              <a:t>проекта необходимо подробно документировать всю проектную информацию, что позволит руководителю проекта просчитывать влияние изменений на затраты, качество и расписание </a:t>
            </a:r>
            <a:r>
              <a:rPr lang="ru-RU" sz="2800" dirty="0" err="1" smtClean="0"/>
              <a:t>выполняемо-го</a:t>
            </a:r>
            <a:r>
              <a:rPr lang="ru-RU" sz="2800" dirty="0" smtClean="0"/>
              <a:t> проекта.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Контроль содержания проекта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smtClean="0"/>
              <a:t>Уникальность проекта существенно усложняет его реализацию, приводя к перерасходу средств и нарушению сроков, предусмотренных расписанием.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	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	Тщательное формулирование правил проек-та является эффективным способом строгого следования заданному направлению работы проектной команды и обеспечения  ее про-дуктивности.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Поддержка со стороны руководства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708275"/>
            <a:ext cx="8229600" cy="16573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		Наличие спонсора проекта должно быть отражено в правилах проекта.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Успех инновационного проекта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5038"/>
            <a:ext cx="8507413" cy="39290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		</a:t>
            </a:r>
            <a:r>
              <a:rPr lang="ru-RU" b="1" dirty="0" smtClean="0"/>
              <a:t>Необходимо овладеть методами, обеспечивающими понимание всеми заинтересованными сторонами правил проекта и согласие участников проекта придерживаться этих правил.</a:t>
            </a:r>
          </a:p>
          <a:p>
            <a:pPr eaLnBrk="1" hangingPunct="1">
              <a:defRPr/>
            </a:pPr>
            <a:endParaRPr lang="ru-RU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Правила проекта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smtClean="0"/>
              <a:t>	Представляют собой формализованные документы:</a:t>
            </a:r>
            <a:endParaRPr lang="en-US" sz="28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Устав проекта.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Содержание работ.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Матрица ответственности.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План коммуникаций.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80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>
                <a:solidFill>
                  <a:srgbClr val="FFFF00"/>
                </a:solidFill>
              </a:rPr>
              <a:t>www.versatilecompany.com/forms</a:t>
            </a:r>
            <a:r>
              <a:rPr lang="ru-RU" sz="2800" smtClean="0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  <p:transition spd="slow">
    <p:cover dir="ld"/>
  </p:transition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Устав проекта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Объявляет о начале проекта.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Представляет всех ключевых участников проекта.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Демонстрирует поддержку руководством компании проекта и его руководителя.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Не меняется в ходе выполнения проекта.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		В уставе проекта определяются права руководителя проекта, касающиеся его полномочий принимать решения и </a:t>
            </a:r>
            <a:r>
              <a:rPr lang="ru-RU" sz="2800" dirty="0" err="1" smtClean="0"/>
              <a:t>руково-дить</a:t>
            </a:r>
            <a:r>
              <a:rPr lang="ru-RU" sz="2800" dirty="0" smtClean="0"/>
              <a:t> ходом проекта.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 dirty="0" smtClean="0"/>
          </a:p>
        </p:txBody>
      </p:sp>
    </p:spTree>
  </p:cSld>
  <p:clrMapOvr>
    <a:masterClrMapping/>
  </p:clrMapOvr>
  <p:transition spd="slow">
    <p:cover dir="l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dirty="0"/>
              <a:t>Примеры инноваций с технологической доминантой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57375"/>
            <a:ext cx="8229600" cy="4500563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2400" dirty="0" smtClean="0"/>
              <a:t>Изменение </a:t>
            </a:r>
            <a:r>
              <a:rPr lang="ru-RU" sz="2400" dirty="0"/>
              <a:t>физических свойств продукта на уровне </a:t>
            </a:r>
            <a:r>
              <a:rPr lang="ru-RU" sz="2400" dirty="0" smtClean="0"/>
              <a:t>производства - создание сплавов на основе олова.</a:t>
            </a:r>
            <a:endParaRPr lang="ru-RU" sz="2400" dirty="0"/>
          </a:p>
          <a:p>
            <a:pPr>
              <a:lnSpc>
                <a:spcPct val="80000"/>
              </a:lnSpc>
              <a:defRPr/>
            </a:pPr>
            <a:r>
              <a:rPr lang="ru-RU" sz="2400" dirty="0" smtClean="0"/>
              <a:t>Применение </a:t>
            </a:r>
            <a:r>
              <a:rPr lang="ru-RU" sz="2400" dirty="0"/>
              <a:t>нового </a:t>
            </a:r>
            <a:r>
              <a:rPr lang="ru-RU" sz="2400" dirty="0" smtClean="0"/>
              <a:t>компонента - стальной корд в покрышках.</a:t>
            </a:r>
            <a:endParaRPr lang="ru-RU" sz="2400" dirty="0"/>
          </a:p>
          <a:p>
            <a:pPr>
              <a:lnSpc>
                <a:spcPct val="80000"/>
              </a:lnSpc>
              <a:defRPr/>
            </a:pPr>
            <a:r>
              <a:rPr lang="ru-RU" sz="2400" dirty="0" smtClean="0"/>
              <a:t>Применение </a:t>
            </a:r>
            <a:r>
              <a:rPr lang="ru-RU" sz="2400" dirty="0"/>
              <a:t>нового </a:t>
            </a:r>
            <a:r>
              <a:rPr lang="ru-RU" sz="2400" dirty="0" smtClean="0"/>
              <a:t>материала – пенобетон. </a:t>
            </a:r>
            <a:endParaRPr lang="ru-RU" sz="2400" dirty="0"/>
          </a:p>
          <a:p>
            <a:pPr>
              <a:lnSpc>
                <a:spcPct val="80000"/>
              </a:lnSpc>
              <a:defRPr/>
            </a:pPr>
            <a:r>
              <a:rPr lang="ru-RU" sz="2400" dirty="0" smtClean="0"/>
              <a:t>Создание принципиально </a:t>
            </a:r>
            <a:r>
              <a:rPr lang="ru-RU" sz="2400" dirty="0"/>
              <a:t>новых </a:t>
            </a:r>
            <a:r>
              <a:rPr lang="ru-RU" sz="2400" dirty="0" smtClean="0"/>
              <a:t>продуктов – </a:t>
            </a:r>
            <a:r>
              <a:rPr lang="ru-RU" sz="2400" dirty="0" err="1" smtClean="0"/>
              <a:t>компо-зиционные</a:t>
            </a:r>
            <a:r>
              <a:rPr lang="ru-RU" sz="2400" dirty="0" smtClean="0"/>
              <a:t> материалы.</a:t>
            </a:r>
            <a:endParaRPr lang="ru-RU" sz="2400" dirty="0"/>
          </a:p>
          <a:p>
            <a:pPr>
              <a:lnSpc>
                <a:spcPct val="80000"/>
              </a:lnSpc>
              <a:defRPr/>
            </a:pPr>
            <a:r>
              <a:rPr lang="ru-RU" sz="2400" dirty="0" smtClean="0"/>
              <a:t>Создание </a:t>
            </a:r>
            <a:r>
              <a:rPr lang="ru-RU" sz="2400" dirty="0"/>
              <a:t>новых </a:t>
            </a:r>
            <a:r>
              <a:rPr lang="ru-RU" sz="2400" dirty="0" smtClean="0"/>
              <a:t>изделий - цифровой телевизор.</a:t>
            </a:r>
            <a:endParaRPr lang="ru-RU" sz="2400" dirty="0"/>
          </a:p>
          <a:p>
            <a:pPr>
              <a:lnSpc>
                <a:spcPct val="80000"/>
              </a:lnSpc>
              <a:defRPr/>
            </a:pPr>
            <a:r>
              <a:rPr lang="ru-RU" sz="2400" dirty="0" smtClean="0"/>
              <a:t>Создание </a:t>
            </a:r>
            <a:r>
              <a:rPr lang="ru-RU" sz="2400" dirty="0"/>
              <a:t>нового физического </a:t>
            </a:r>
            <a:r>
              <a:rPr lang="ru-RU" sz="2400" dirty="0" smtClean="0"/>
              <a:t>состояния - </a:t>
            </a:r>
            <a:r>
              <a:rPr lang="ru-RU" sz="2400" dirty="0" err="1" smtClean="0"/>
              <a:t>раствори-мый</a:t>
            </a:r>
            <a:r>
              <a:rPr lang="ru-RU" sz="2400" dirty="0" smtClean="0"/>
              <a:t> кофе. </a:t>
            </a:r>
            <a:endParaRPr lang="ru-RU" sz="2400" dirty="0"/>
          </a:p>
          <a:p>
            <a:pPr>
              <a:lnSpc>
                <a:spcPct val="80000"/>
              </a:lnSpc>
              <a:defRPr/>
            </a:pPr>
            <a:r>
              <a:rPr lang="ru-RU" sz="2400" dirty="0" smtClean="0"/>
              <a:t>Создание </a:t>
            </a:r>
            <a:r>
              <a:rPr lang="ru-RU" sz="2400" dirty="0"/>
              <a:t>новых комплексных </a:t>
            </a:r>
            <a:r>
              <a:rPr lang="ru-RU" sz="2400" dirty="0" smtClean="0"/>
              <a:t>систем - скоростной поезд.</a:t>
            </a:r>
            <a:endParaRPr lang="ru-RU" sz="2400" dirty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Содержание работ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 smtClean="0"/>
              <a:t>SOW – Statement Of Work</a:t>
            </a:r>
            <a:endParaRPr lang="ru-RU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eaLnBrk="1" hangingPunct="1">
              <a:defRPr/>
            </a:pPr>
            <a:r>
              <a:rPr lang="ru-RU" dirty="0" smtClean="0"/>
              <a:t>Содержит цели, ограничения и </a:t>
            </a:r>
            <a:r>
              <a:rPr lang="ru-RU" dirty="0" err="1" smtClean="0"/>
              <a:t>крите-рии</a:t>
            </a:r>
            <a:r>
              <a:rPr lang="ru-RU" dirty="0" smtClean="0"/>
              <a:t> успеха проекта.</a:t>
            </a:r>
          </a:p>
          <a:p>
            <a:pPr eaLnBrk="1" hangingPunct="1">
              <a:defRPr/>
            </a:pPr>
            <a:r>
              <a:rPr lang="ru-RU" dirty="0" smtClean="0"/>
              <a:t>Является для всех участников </a:t>
            </a:r>
            <a:r>
              <a:rPr lang="ru-RU" dirty="0" err="1" smtClean="0"/>
              <a:t>предме-том</a:t>
            </a:r>
            <a:r>
              <a:rPr lang="ru-RU" dirty="0" smtClean="0"/>
              <a:t> переговоров  и уточнений, после чего становится сводом правил </a:t>
            </a:r>
            <a:r>
              <a:rPr lang="ru-RU" dirty="0" err="1" smtClean="0"/>
              <a:t>проек-та</a:t>
            </a:r>
            <a:r>
              <a:rPr lang="ru-RU" dirty="0" smtClean="0"/>
              <a:t>.</a:t>
            </a:r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ransition spd="slow">
    <p:cover dir="ld"/>
  </p:transition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Обязательные пункты в содержании работы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60575"/>
            <a:ext cx="8229600" cy="4073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Обоснование цели проекта.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Констатация содержания проекта.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Результаты проекта.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Оценка затрат и расписания.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Цели проекта.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Участники проекта.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Иерархия подчиненности.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	</a:t>
            </a:r>
          </a:p>
        </p:txBody>
      </p:sp>
    </p:spTree>
  </p:cSld>
  <p:clrMapOvr>
    <a:masterClrMapping/>
  </p:clrMapOvr>
  <p:transition spd="slow">
    <p:cover dir="ld"/>
  </p:transition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Обоснование цели проекта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229600" cy="40005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	Для чего выполняется проект? Технико-экономическое обоснование проекта или анализ затрат и результатов дают ответ на комплекс вопросов, связанных с перспективами будущего проекта.</a:t>
            </a:r>
          </a:p>
          <a:p>
            <a:pPr eaLnBrk="1" hangingPunct="1">
              <a:defRPr/>
            </a:pPr>
            <a:endParaRPr lang="ru-RU" smtClean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6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tx1"/>
                </a:solidFill>
              </a:rPr>
              <a:t>Констатация содержания проекта.</a:t>
            </a:r>
            <a:br>
              <a:rPr lang="ru-RU" sz="4000" dirty="0" smtClean="0">
                <a:solidFill>
                  <a:schemeClr val="tx1"/>
                </a:solidFill>
              </a:rPr>
            </a:br>
            <a:endParaRPr lang="ru-RU" sz="4000" dirty="0" smtClean="0">
              <a:solidFill>
                <a:schemeClr val="tx1"/>
              </a:solidFill>
            </a:endParaRPr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Ограничивает проект определенными рамками.</a:t>
            </a:r>
          </a:p>
          <a:p>
            <a:pPr eaLnBrk="1" hangingPunct="1">
              <a:defRPr/>
            </a:pPr>
            <a:r>
              <a:rPr lang="ru-RU" smtClean="0"/>
              <a:t>Содержит описание основных работ, выполняемых в рамках проекта.</a:t>
            </a:r>
          </a:p>
          <a:p>
            <a:pPr eaLnBrk="1" hangingPunct="1">
              <a:defRPr/>
            </a:pPr>
            <a:r>
              <a:rPr lang="ru-RU" smtClean="0"/>
              <a:t>Подчеркивает связь данного проекта с другими проектами и с программой разработки продукта в целом.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Результаты проекта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16113"/>
            <a:ext cx="8229600" cy="4217987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Подробное описание продукта необхо-димо для формулирования конечного результата проекта.</a:t>
            </a:r>
          </a:p>
          <a:p>
            <a:pPr eaLnBrk="1" hangingPunct="1">
              <a:defRPr/>
            </a:pPr>
            <a:r>
              <a:rPr lang="ru-RU" smtClean="0"/>
              <a:t>Управление проектом имеет свои промежуточные результаты, связанные с каждой из стадий жизненного цикла проекта.</a:t>
            </a:r>
          </a:p>
          <a:p>
            <a:pPr eaLnBrk="1" hangingPunct="1">
              <a:defRPr/>
            </a:pPr>
            <a:endParaRPr lang="ru-RU" smtClean="0"/>
          </a:p>
          <a:p>
            <a:pPr eaLnBrk="1" hangingPunct="1">
              <a:defRPr/>
            </a:pPr>
            <a:endParaRPr lang="ru-RU" smtClean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Оценка затрат и расписания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	</a:t>
            </a:r>
            <a:r>
              <a:rPr lang="ru-RU" sz="2800" u="sng" dirty="0" smtClean="0"/>
              <a:t>Недостаточно определить бюджет и сроки выполнения проекта.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Следует ответить на следующие вопросы: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Насколько жесткие рамки бюджета?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Каким образом был установлен конечный срок выполнения проекта?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Насколько возможно превысить бюджет или нарушить срок выполнения проекта, соблюдая критерии качества?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Насколько достоверны имеющиеся оценки?  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800" dirty="0" smtClean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Цели проекта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idx="1"/>
          </p:nvPr>
        </p:nvSpPr>
        <p:spPr>
          <a:xfrm>
            <a:off x="0" y="2349500"/>
            <a:ext cx="9144000" cy="37846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Должны быть конкретными и измеримыми.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defRPr/>
            </a:pPr>
            <a:r>
              <a:rPr lang="ru-RU" smtClean="0"/>
              <a:t>Могут служить показателем достижения конечного результата проекта.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Участники проекта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92375"/>
            <a:ext cx="8229600" cy="25923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	В проектной документации необходимо указать роли участников проекта, описав их вклад в выполнение проекта.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Иерархия подчиненности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44675"/>
            <a:ext cx="8229600" cy="42894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Содержание работ определяет кто кому подчиняется в рамках проекта.</a:t>
            </a:r>
          </a:p>
          <a:p>
            <a:pPr eaLnBrk="1" hangingPunct="1">
              <a:defRPr/>
            </a:pPr>
            <a:r>
              <a:rPr lang="ru-RU" smtClean="0"/>
              <a:t>Иерархия подчинения представляется в виде организационной схемы, из которой видно, кто принимает решения и к кому из вышестоящих лиц следует обращаться за решением возникающих проблем.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Изменения в содержании работы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46370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Участники проекта должны уяснить сущность предлагаемых в ходе выполнения проекта изменений и достичь согласия относительно необходимости изменений в содержании работы по проекту.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К моменту завершения проекта содержание работы может значительно отличаться от первоначально принятого варианта.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	Каждый участник проекта должен быть </a:t>
            </a:r>
            <a:r>
              <a:rPr lang="ru-RU" sz="2800" dirty="0" err="1" smtClean="0"/>
              <a:t>осведо-млен</a:t>
            </a:r>
            <a:r>
              <a:rPr lang="ru-RU" sz="2800" dirty="0" smtClean="0"/>
              <a:t> о предлагаемых изменениях и письменно подтверждает свое согласие с ними.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/>
              <a:t>Примеры инноваций с коммерческой и маркетинговой  доминантой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916113"/>
            <a:ext cx="8229600" cy="45339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2800" dirty="0"/>
              <a:t>Пластиковые кредитные карточки – новое средство платежа.</a:t>
            </a:r>
          </a:p>
          <a:p>
            <a:pPr>
              <a:lnSpc>
                <a:spcPct val="80000"/>
              </a:lnSpc>
              <a:defRPr/>
            </a:pPr>
            <a:r>
              <a:rPr lang="ru-RU" sz="2800" dirty="0"/>
              <a:t>Карманное издание книги – новое представ- </a:t>
            </a:r>
            <a:r>
              <a:rPr lang="ru-RU" sz="2800" dirty="0" err="1"/>
              <a:t>ление</a:t>
            </a:r>
            <a:r>
              <a:rPr lang="ru-RU" sz="2800" dirty="0"/>
              <a:t> товара.</a:t>
            </a:r>
          </a:p>
          <a:p>
            <a:pPr>
              <a:lnSpc>
                <a:spcPct val="80000"/>
              </a:lnSpc>
              <a:defRPr/>
            </a:pPr>
            <a:r>
              <a:rPr lang="ru-RU" sz="2800" dirty="0"/>
              <a:t>Магазины </a:t>
            </a:r>
            <a:r>
              <a:rPr lang="en-US" sz="2800" dirty="0" err="1"/>
              <a:t>Cash&amp;Carry</a:t>
            </a:r>
            <a:r>
              <a:rPr lang="en-US" sz="2800" dirty="0"/>
              <a:t> – </a:t>
            </a:r>
            <a:r>
              <a:rPr lang="ru-RU" sz="2800" dirty="0"/>
              <a:t>новая форма торгов- ли.</a:t>
            </a:r>
          </a:p>
          <a:p>
            <a:pPr>
              <a:lnSpc>
                <a:spcPct val="80000"/>
              </a:lnSpc>
              <a:defRPr/>
            </a:pPr>
            <a:r>
              <a:rPr lang="ru-RU" sz="2800" dirty="0"/>
              <a:t>Плакаты на остановках общественного транс- порта – новый вид рекламы.</a:t>
            </a:r>
          </a:p>
          <a:p>
            <a:pPr>
              <a:lnSpc>
                <a:spcPct val="80000"/>
              </a:lnSpc>
              <a:defRPr/>
            </a:pPr>
            <a:r>
              <a:rPr lang="ru-RU" sz="2800" dirty="0"/>
              <a:t>Шампунь «2 в 1» – новое применение </a:t>
            </a:r>
            <a:r>
              <a:rPr lang="ru-RU" sz="2800" dirty="0" err="1"/>
              <a:t>извест</a:t>
            </a:r>
            <a:r>
              <a:rPr lang="ru-RU" sz="2800" dirty="0"/>
              <a:t>- </a:t>
            </a:r>
            <a:r>
              <a:rPr lang="ru-RU" sz="2800" dirty="0" err="1"/>
              <a:t>ного</a:t>
            </a:r>
            <a:r>
              <a:rPr lang="ru-RU" sz="2800" dirty="0"/>
              <a:t> товара.</a:t>
            </a:r>
          </a:p>
          <a:p>
            <a:pPr>
              <a:lnSpc>
                <a:spcPct val="80000"/>
              </a:lnSpc>
              <a:defRPr/>
            </a:pPr>
            <a:r>
              <a:rPr lang="ru-RU" sz="2800" dirty="0"/>
              <a:t>Интернет-магазин – новый способ продаж.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Матрица ответственности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Содержит обязанности каждой из групп, участвующих в проекте.</a:t>
            </a:r>
          </a:p>
          <a:p>
            <a:pPr eaLnBrk="1" hangingPunct="1">
              <a:defRPr/>
            </a:pPr>
            <a:r>
              <a:rPr lang="ru-RU" smtClean="0"/>
              <a:t>Является инструментом демонстрации межорганизационного взаимодействия.</a:t>
            </a:r>
          </a:p>
          <a:p>
            <a:pPr eaLnBrk="1" hangingPunct="1">
              <a:defRPr/>
            </a:pPr>
            <a:r>
              <a:rPr lang="ru-RU" smtClean="0"/>
              <a:t>Содержит перечень важнейших работ проекта и ключевые группы лиц, заинтересованных в их выполнении.</a:t>
            </a:r>
          </a:p>
        </p:txBody>
      </p:sp>
    </p:spTree>
  </p:cSld>
  <p:clrMapOvr>
    <a:masterClrMapping/>
  </p:clrMapOvr>
  <p:transition spd="slow">
    <p:cover dir="ld"/>
  </p:transition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Построение матрицы ответственности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Формирование перечня основных работ проекта.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Перечисление групп участников по горизонтальным осям матрицы.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Кодирование, указывающее степень участия, формальные полномочия и ответственность участников проекта.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Включения матрицы ответственности в правила проекта.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dirty="0" smtClean="0"/>
          </a:p>
        </p:txBody>
      </p:sp>
    </p:spTree>
  </p:cSld>
  <p:clrMapOvr>
    <a:masterClrMapping/>
  </p:clrMapOvr>
  <p:transition spd="slow">
    <p:cover dir="ld"/>
  </p:transition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Коды, используемые в матрице ответственности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45339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Е – ответственные исполнители, </a:t>
            </a:r>
            <a:r>
              <a:rPr lang="ru-RU" dirty="0" err="1" smtClean="0"/>
              <a:t>непосред-ственно</a:t>
            </a:r>
            <a:r>
              <a:rPr lang="ru-RU" dirty="0" smtClean="0"/>
              <a:t> выполняющие работы.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С – консультанты, мнение которых </a:t>
            </a:r>
            <a:r>
              <a:rPr lang="ru-RU" dirty="0" err="1" smtClean="0"/>
              <a:t>учитыва-ется</a:t>
            </a:r>
            <a:r>
              <a:rPr lang="ru-RU" dirty="0" smtClean="0"/>
              <a:t>, но не является решающим.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I</a:t>
            </a:r>
            <a:r>
              <a:rPr lang="ru-RU" dirty="0" smtClean="0"/>
              <a:t> – лица, подлежащие ознакомлению с </a:t>
            </a:r>
            <a:r>
              <a:rPr lang="ru-RU" dirty="0" err="1" smtClean="0"/>
              <a:t>при-нятым</a:t>
            </a:r>
            <a:r>
              <a:rPr lang="ru-RU" dirty="0" smtClean="0"/>
              <a:t> решением.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А – лица, принимающие окончательные решения и работу, выполненную другими участниками проекта.</a:t>
            </a:r>
          </a:p>
        </p:txBody>
      </p:sp>
    </p:spTree>
  </p:cSld>
  <p:clrMapOvr>
    <a:masterClrMapping/>
  </p:clrMapOvr>
  <p:transition spd="slow">
    <p:cover dir="ld"/>
  </p:transition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План коммуникаций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45339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Представляет собой </a:t>
            </a:r>
            <a:r>
              <a:rPr lang="ru-RU" sz="2800" smtClean="0">
                <a:solidFill>
                  <a:srgbClr val="FFFF00"/>
                </a:solidFill>
              </a:rPr>
              <a:t>изложенную в письменном виде</a:t>
            </a:r>
            <a:r>
              <a:rPr lang="ru-RU" sz="2800" smtClean="0"/>
              <a:t> стратегию получения всеми участниками проекта необходимой информации в указанное время.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Все участники проекта, указанные в содержании работы, в организационной схеме и матрице ответственности имеют </a:t>
            </a:r>
            <a:r>
              <a:rPr lang="ru-RU" sz="2800" smtClean="0">
                <a:solidFill>
                  <a:srgbClr val="FFFF00"/>
                </a:solidFill>
              </a:rPr>
              <a:t>различные информационные потребности.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Включает процесс </a:t>
            </a:r>
            <a:r>
              <a:rPr lang="ru-RU" sz="2800" smtClean="0">
                <a:solidFill>
                  <a:srgbClr val="FFFF00"/>
                </a:solidFill>
              </a:rPr>
              <a:t>своевременного информирова-ния всех заинтересованных сторон</a:t>
            </a:r>
            <a:r>
              <a:rPr lang="ru-RU" sz="2800" smtClean="0"/>
              <a:t> в случае внесения изменений в проект.</a:t>
            </a:r>
          </a:p>
        </p:txBody>
      </p:sp>
    </p:spTree>
  </p:cSld>
  <p:clrMapOvr>
    <a:masterClrMapping/>
  </p:clrMapOvr>
  <p:transition spd="slow">
    <p:cover dir="ld"/>
  </p:transition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Ключевые вопросы при планировании коммуникаций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/>
              <a:t>Кому предназначается информация?</a:t>
            </a:r>
          </a:p>
          <a:p>
            <a:pPr eaLnBrk="1" hangingPunct="1">
              <a:defRPr/>
            </a:pPr>
            <a:r>
              <a:rPr lang="ru-RU" sz="2800" smtClean="0"/>
              <a:t>Какая информация необходима участникам проекта?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	- </a:t>
            </a:r>
            <a:r>
              <a:rPr lang="ru-RU" sz="2800" i="1" smtClean="0">
                <a:solidFill>
                  <a:srgbClr val="FFFF00"/>
                </a:solidFill>
              </a:rPr>
              <a:t>утверждение </a:t>
            </a:r>
            <a:r>
              <a:rPr lang="ru-RU" sz="2800" smtClean="0"/>
              <a:t>планов, содержания работ, бюдже-та и спецификации продукта;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	- </a:t>
            </a:r>
            <a:r>
              <a:rPr lang="ru-RU" sz="2800" i="1" smtClean="0">
                <a:solidFill>
                  <a:srgbClr val="FFFF00"/>
                </a:solidFill>
              </a:rPr>
              <a:t>текущее состояние проекта </a:t>
            </a:r>
            <a:r>
              <a:rPr lang="ru-RU" sz="2800" smtClean="0"/>
              <a:t>( отчеты о затра-ченных средствах и соблюдении расписания выполнения проекта);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	- </a:t>
            </a:r>
            <a:r>
              <a:rPr lang="ru-RU" sz="2800" i="1" smtClean="0">
                <a:solidFill>
                  <a:srgbClr val="FFFF00"/>
                </a:solidFill>
              </a:rPr>
              <a:t>координация</a:t>
            </a:r>
            <a:r>
              <a:rPr lang="ru-RU" sz="2800" smtClean="0"/>
              <a:t> действий всех участников проекта.</a:t>
            </a:r>
          </a:p>
          <a:p>
            <a:pPr eaLnBrk="1" hangingPunct="1">
              <a:defRPr/>
            </a:pPr>
            <a:r>
              <a:rPr lang="ru-RU" sz="2800" smtClean="0"/>
              <a:t>Как часто следует обращаться к каждому из заинтересованных лиц и проводить совещания?</a:t>
            </a:r>
          </a:p>
        </p:txBody>
      </p:sp>
    </p:spTree>
  </p:cSld>
  <p:clrMapOvr>
    <a:masterClrMapping/>
  </p:clrMapOvr>
  <p:transition spd="slow">
    <p:cover dir="ld"/>
  </p:transition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Базовое содержание предложения проекта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Цель проекта.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Обоснование проблем и возможностей.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Предлагаемое решение.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Критерии выбора и сравнения проектов.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Анализ затрат и результатов.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Удовлетворение требований бизнеса.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Содержание.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Препятствия и риски.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Обзор расписания исполнения проекта.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Предложение проекта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45339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Предложение проекта – отправная точка для разработки подробного плана проекта.</a:t>
            </a:r>
          </a:p>
          <a:p>
            <a:pPr eaLnBrk="1" hangingPunct="1">
              <a:defRPr/>
            </a:pPr>
            <a:r>
              <a:rPr lang="ru-RU" smtClean="0"/>
              <a:t>Каждый проект направлен на достижение поставленной цели и тот, кто способен выбрать правильные цели для фирмы, оказывает на нее гораздо большее влияние, чем простой исполнитель приказов и инструкций.</a:t>
            </a:r>
          </a:p>
        </p:txBody>
      </p:sp>
    </p:spTree>
  </p:cSld>
  <p:clrMapOvr>
    <a:masterClrMapping/>
  </p:clrMapOvr>
  <p:transition spd="slow">
    <p:cover dir="ld"/>
  </p:transition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Категория выгодности проекта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3238"/>
            <a:ext cx="8229600" cy="4360862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Соответствие действующим законам.</a:t>
            </a:r>
          </a:p>
          <a:p>
            <a:pPr eaLnBrk="1" hangingPunct="1">
              <a:defRPr/>
            </a:pPr>
            <a:r>
              <a:rPr lang="ru-RU" smtClean="0"/>
              <a:t>Экономическая эффективность.</a:t>
            </a:r>
          </a:p>
          <a:p>
            <a:pPr eaLnBrk="1" hangingPunct="1">
              <a:defRPr/>
            </a:pPr>
            <a:r>
              <a:rPr lang="ru-RU" smtClean="0"/>
              <a:t>Снижение затрат.</a:t>
            </a:r>
          </a:p>
          <a:p>
            <a:pPr eaLnBrk="1" hangingPunct="1">
              <a:defRPr/>
            </a:pPr>
            <a:r>
              <a:rPr lang="ru-RU" smtClean="0"/>
              <a:t>Повышение доходов.</a:t>
            </a:r>
          </a:p>
          <a:p>
            <a:pPr eaLnBrk="1" hangingPunct="1">
              <a:defRPr/>
            </a:pPr>
            <a:r>
              <a:rPr lang="ru-RU" smtClean="0"/>
              <a:t>Соответствие стратегии организации и согласованность с другими проектами.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tx1"/>
                </a:solidFill>
              </a:rPr>
              <a:t>Проектное планирование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	Конечная задача управления инновационным проектом – правильное выполнение с первой попытки.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	Точная, надлежащим образом </a:t>
            </a:r>
            <a:r>
              <a:rPr lang="ru-RU" dirty="0" err="1" smtClean="0"/>
              <a:t>органи-зованная</a:t>
            </a:r>
            <a:r>
              <a:rPr lang="ru-RU" dirty="0" smtClean="0"/>
              <a:t> </a:t>
            </a:r>
            <a:r>
              <a:rPr lang="ru-RU" dirty="0" err="1" smtClean="0"/>
              <a:t>предпроектная</a:t>
            </a:r>
            <a:r>
              <a:rPr lang="ru-RU" dirty="0" smtClean="0"/>
              <a:t> информация позволяет впоследствии принимать правильные решения.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Проектное планирование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В плане проекта балансируются затраты, расписание и качество конечного продукта.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План проекта представляет собой источник данных для управления ожиданиями участников.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План проекта – источник для оценки прогресса, достигнутого в ходе его выполнения.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Виды инноваций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i="1" dirty="0"/>
              <a:t>Продуктовые </a:t>
            </a:r>
            <a:r>
              <a:rPr lang="ru-RU" dirty="0"/>
              <a:t>– реализуемые в товарах и услугах.</a:t>
            </a:r>
          </a:p>
          <a:p>
            <a:pPr>
              <a:defRPr/>
            </a:pPr>
            <a:r>
              <a:rPr lang="ru-RU" i="1" dirty="0"/>
              <a:t>Социальные</a:t>
            </a:r>
            <a:r>
              <a:rPr lang="ru-RU" dirty="0"/>
              <a:t> – относящиеся к рынкам, поведению и ценностям потребителей.</a:t>
            </a:r>
          </a:p>
          <a:p>
            <a:pPr>
              <a:defRPr/>
            </a:pPr>
            <a:r>
              <a:rPr lang="ru-RU" i="1" dirty="0"/>
              <a:t>Менеджерские</a:t>
            </a:r>
            <a:r>
              <a:rPr lang="ru-RU" dirty="0"/>
              <a:t> – направленные на изменение деятельности организации для создание продукции и доведения ее до потребителя.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tx1"/>
                </a:solidFill>
              </a:rPr>
              <a:t>Проектное планирование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916113"/>
            <a:ext cx="9144000" cy="4217987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/>
              <a:t>Команда проекта на предпроектной стадии выби-рает подход, обеспечивающий наилучшие шансы на успех, путем сравнения вариантов стратегий выполнения проекта.</a:t>
            </a:r>
          </a:p>
          <a:p>
            <a:pPr eaLnBrk="1" hangingPunct="1">
              <a:defRPr/>
            </a:pPr>
            <a:endParaRPr lang="ru-RU" sz="2800" smtClean="0"/>
          </a:p>
          <a:p>
            <a:pPr eaLnBrk="1" hangingPunct="1">
              <a:defRPr/>
            </a:pPr>
            <a:r>
              <a:rPr lang="ru-RU" sz="2800" smtClean="0"/>
              <a:t>В случае одновременной реализации нескольких проектов, плановые оценки проектных ресурсов могут быть объединены для оценки потребности компании в целом.</a:t>
            </a:r>
          </a:p>
        </p:txBody>
      </p:sp>
    </p:spTree>
  </p:cSld>
  <p:clrMapOvr>
    <a:masterClrMapping/>
  </p:clrMapOvr>
  <p:transition spd="slow">
    <p:cover dir="ld"/>
  </p:transition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рисками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45339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Это способ системно управлять влиянием неопределенных факторов, повышая вероятность достижения целей проекта.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defRPr/>
            </a:pPr>
            <a:r>
              <a:rPr lang="ru-RU" smtClean="0"/>
              <a:t>Базируется на использовании методов выявления, контроля и снижения рисков.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tx1"/>
                </a:solidFill>
              </a:rPr>
              <a:t>Управление проектами – это управление рисками.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Ожидаемые риски представляют собой выявленные потенциальные проблемы. Неизвестно наверняка, что событие произойдет, но оно может произойти и нарушить расписание выполнения проекта.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Непредвиденные риски – это </a:t>
            </a:r>
            <a:r>
              <a:rPr lang="ru-RU" dirty="0" err="1" smtClean="0"/>
              <a:t>пробле-мы</a:t>
            </a:r>
            <a:r>
              <a:rPr lang="ru-RU" dirty="0" smtClean="0"/>
              <a:t>, возникающие неожиданно. Которые невозможно предвидеть.</a:t>
            </a:r>
            <a:endParaRPr lang="ru-RU" dirty="0" smtClean="0">
              <a:solidFill>
                <a:srgbClr val="00CCFF"/>
              </a:solidFill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tx1"/>
                </a:solidFill>
              </a:rPr>
              <a:t>Управление рисками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Заключается в том, позволяет значи-тельно сократить количество событий, способных застать врасплох участников проекта.</a:t>
            </a:r>
          </a:p>
          <a:p>
            <a:pPr eaLnBrk="1" hangingPunct="1">
              <a:defRPr/>
            </a:pPr>
            <a:r>
              <a:rPr lang="ru-RU" smtClean="0"/>
              <a:t>Управление рисками является основной задачей руководителя проекта (сходство с деятельностью страховой компании).</a:t>
            </a:r>
          </a:p>
          <a:p>
            <a:pPr eaLnBrk="1" hangingPunct="1">
              <a:defRPr/>
            </a:pPr>
            <a:endParaRPr lang="ru-RU" smtClean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AutoShape 17"/>
          <p:cNvSpPr>
            <a:spLocks noChangeArrowheads="1"/>
          </p:cNvSpPr>
          <p:nvPr/>
        </p:nvSpPr>
        <p:spPr bwMode="auto">
          <a:xfrm>
            <a:off x="395288" y="1628775"/>
            <a:ext cx="2232025" cy="1800225"/>
          </a:xfrm>
          <a:prstGeom prst="rightArrow">
            <a:avLst>
              <a:gd name="adj1" fmla="val 50000"/>
              <a:gd name="adj2" fmla="val 309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37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Управление рисками проекта</a:t>
            </a:r>
          </a:p>
        </p:txBody>
      </p:sp>
      <p:graphicFrame>
        <p:nvGraphicFramePr>
          <p:cNvPr id="1026" name="Organization Chart 7"/>
          <p:cNvGraphicFramePr>
            <a:graphicFrameLocks/>
          </p:cNvGraphicFramePr>
          <p:nvPr>
            <p:ph type="dgm" idx="1"/>
          </p:nvPr>
        </p:nvGraphicFramePr>
        <p:xfrm>
          <a:off x="395288" y="1557338"/>
          <a:ext cx="8208962" cy="4464050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  <p:sp>
        <p:nvSpPr>
          <p:cNvPr id="1040" name="AutoShape 30"/>
          <p:cNvSpPr>
            <a:spLocks noChangeArrowheads="1"/>
          </p:cNvSpPr>
          <p:nvPr/>
        </p:nvSpPr>
        <p:spPr bwMode="auto">
          <a:xfrm>
            <a:off x="395288" y="1484313"/>
            <a:ext cx="2232025" cy="1296987"/>
          </a:xfrm>
          <a:prstGeom prst="rightArrow">
            <a:avLst>
              <a:gd name="adj1" fmla="val 50000"/>
              <a:gd name="adj2" fmla="val 430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1" name="Text Box 40"/>
          <p:cNvSpPr txBox="1">
            <a:spLocks noChangeArrowheads="1"/>
          </p:cNvSpPr>
          <p:nvPr/>
        </p:nvSpPr>
        <p:spPr bwMode="auto">
          <a:xfrm>
            <a:off x="539750" y="1916113"/>
            <a:ext cx="2016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/>
              <a:t>Правила проекта</a:t>
            </a:r>
          </a:p>
        </p:txBody>
      </p:sp>
      <p:sp>
        <p:nvSpPr>
          <p:cNvPr id="1042" name="AutoShape 43"/>
          <p:cNvSpPr>
            <a:spLocks noChangeArrowheads="1"/>
          </p:cNvSpPr>
          <p:nvPr/>
        </p:nvSpPr>
        <p:spPr bwMode="auto">
          <a:xfrm rot="-8196166">
            <a:off x="3916363" y="4494213"/>
            <a:ext cx="1031875" cy="379412"/>
          </a:xfrm>
          <a:prstGeom prst="rightArrow">
            <a:avLst>
              <a:gd name="adj1" fmla="val 50000"/>
              <a:gd name="adj2" fmla="val 679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cover dir="ld"/>
  </p:transition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tx1"/>
                </a:solidFill>
              </a:rPr>
              <a:t>Процесс управления рисками</a:t>
            </a:r>
          </a:p>
        </p:txBody>
      </p:sp>
      <p:graphicFrame>
        <p:nvGraphicFramePr>
          <p:cNvPr id="2050" name="Organization Chart 6"/>
          <p:cNvGraphicFramePr>
            <a:graphicFrameLocks/>
          </p:cNvGraphicFramePr>
          <p:nvPr>
            <p:ph type="dgm" idx="1"/>
          </p:nvPr>
        </p:nvGraphicFramePr>
        <p:xfrm>
          <a:off x="442913" y="1619250"/>
          <a:ext cx="8208962" cy="4464050"/>
        </p:xfrm>
        <a:graphic>
          <a:graphicData uri="http://schemas.openxmlformats.org/drawingml/2006/compatibility">
            <com:legacyDrawing xmlns:com="http://schemas.openxmlformats.org/drawingml/2006/compatibility" spid="_x0000_s2050"/>
          </a:graphicData>
        </a:graphic>
      </p:graphicFrame>
      <p:sp>
        <p:nvSpPr>
          <p:cNvPr id="2060" name="Line 20"/>
          <p:cNvSpPr>
            <a:spLocks noChangeShapeType="1"/>
          </p:cNvSpPr>
          <p:nvPr/>
        </p:nvSpPr>
        <p:spPr bwMode="auto">
          <a:xfrm>
            <a:off x="8675688" y="5589588"/>
            <a:ext cx="2174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1" name="Line 21"/>
          <p:cNvSpPr>
            <a:spLocks noChangeShapeType="1"/>
          </p:cNvSpPr>
          <p:nvPr/>
        </p:nvSpPr>
        <p:spPr bwMode="auto">
          <a:xfrm flipV="1">
            <a:off x="8893175" y="2133600"/>
            <a:ext cx="0" cy="3455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2" name="Line 23"/>
          <p:cNvSpPr>
            <a:spLocks noChangeShapeType="1"/>
          </p:cNvSpPr>
          <p:nvPr/>
        </p:nvSpPr>
        <p:spPr bwMode="auto">
          <a:xfrm>
            <a:off x="6804025" y="24209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63" name="Line 24"/>
          <p:cNvSpPr>
            <a:spLocks noChangeShapeType="1"/>
          </p:cNvSpPr>
          <p:nvPr/>
        </p:nvSpPr>
        <p:spPr bwMode="auto">
          <a:xfrm flipH="1">
            <a:off x="6443663" y="2133600"/>
            <a:ext cx="24495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tx1"/>
                </a:solidFill>
              </a:rPr>
              <a:t>Иерархическая структура работ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45339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600" dirty="0" smtClean="0"/>
              <a:t>Work Breakdown Structure – WBS</a:t>
            </a:r>
            <a:endParaRPr lang="ru-RU" sz="3600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36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dirty="0" smtClean="0">
                <a:solidFill>
                  <a:srgbClr val="00CCFF"/>
                </a:solidFill>
              </a:rPr>
              <a:t> </a:t>
            </a:r>
            <a:r>
              <a:rPr lang="ru-RU" sz="3600" dirty="0" smtClean="0"/>
              <a:t>Декомпозиция  работ – основа </a:t>
            </a:r>
            <a:r>
              <a:rPr lang="ru-RU" sz="3600" dirty="0" err="1" smtClean="0"/>
              <a:t>плани-рования</a:t>
            </a:r>
            <a:r>
              <a:rPr lang="ru-RU" sz="3600" dirty="0" smtClean="0"/>
              <a:t>, ключ к успешному управлению проектом.</a:t>
            </a:r>
            <a:endParaRPr lang="ru-RU" sz="3600" dirty="0" smtClean="0">
              <a:solidFill>
                <a:srgbClr val="00CCFF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3600" dirty="0" smtClean="0"/>
              <a:t>Декомпозиция  работ представляет собой инструмент разбиения проекта на составные части. 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Планирование проекта</a:t>
            </a:r>
          </a:p>
        </p:txBody>
      </p:sp>
      <p:graphicFrame>
        <p:nvGraphicFramePr>
          <p:cNvPr id="3074" name="Organization Chart 6"/>
          <p:cNvGraphicFramePr>
            <a:graphicFrameLocks/>
          </p:cNvGraphicFramePr>
          <p:nvPr>
            <p:ph type="dgm" idx="1"/>
          </p:nvPr>
        </p:nvGraphicFramePr>
        <p:xfrm>
          <a:off x="-19050" y="0"/>
          <a:ext cx="9163050" cy="7821613"/>
        </p:xfrm>
        <a:graphic>
          <a:graphicData uri="http://schemas.openxmlformats.org/drawingml/2006/compatibility">
            <com:legacyDrawing xmlns:com="http://schemas.openxmlformats.org/drawingml/2006/compatibility" spid="_x0000_s3074"/>
          </a:graphicData>
        </a:graphic>
      </p:graphicFrame>
      <p:sp>
        <p:nvSpPr>
          <p:cNvPr id="3088" name="AutoShape 19"/>
          <p:cNvSpPr>
            <a:spLocks noChangeArrowheads="1"/>
          </p:cNvSpPr>
          <p:nvPr/>
        </p:nvSpPr>
        <p:spPr bwMode="auto">
          <a:xfrm>
            <a:off x="4211638" y="4652963"/>
            <a:ext cx="720725" cy="215900"/>
          </a:xfrm>
          <a:prstGeom prst="rightArrow">
            <a:avLst>
              <a:gd name="adj1" fmla="val 50000"/>
              <a:gd name="adj2" fmla="val 8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tx1"/>
                </a:solidFill>
              </a:rPr>
              <a:t>Создание </a:t>
            </a:r>
            <a:r>
              <a:rPr lang="en-US" b="1" dirty="0" smtClean="0">
                <a:solidFill>
                  <a:schemeClr val="tx1"/>
                </a:solidFill>
              </a:rPr>
              <a:t>WBS</a:t>
            </a:r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194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Помогает отразить содержание проекта с высокой точностью детализации.</a:t>
            </a:r>
          </a:p>
          <a:p>
            <a:pPr eaLnBrk="1" hangingPunct="1">
              <a:defRPr/>
            </a:pPr>
            <a:r>
              <a:rPr lang="ru-RU" smtClean="0"/>
              <a:t>Позволяет отслеживать ход выполне-ния проекта.</a:t>
            </a:r>
          </a:p>
          <a:p>
            <a:pPr eaLnBrk="1" hangingPunct="1">
              <a:defRPr/>
            </a:pPr>
            <a:r>
              <a:rPr lang="ru-RU" smtClean="0"/>
              <a:t>Дает возможность получить точные оценки затрат и расписания проекта.</a:t>
            </a:r>
          </a:p>
          <a:p>
            <a:pPr eaLnBrk="1" hangingPunct="1">
              <a:defRPr/>
            </a:pPr>
            <a:r>
              <a:rPr lang="ru-RU" smtClean="0"/>
              <a:t>Способствует формированию эффек-тивной проектной команды.</a:t>
            </a:r>
          </a:p>
          <a:p>
            <a:pPr eaLnBrk="1" hangingPunct="1">
              <a:defRPr/>
            </a:pPr>
            <a:endParaRPr lang="ru-RU" smtClean="0"/>
          </a:p>
        </p:txBody>
      </p:sp>
    </p:spTree>
  </p:cSld>
  <p:clrMapOvr>
    <a:masterClrMapping/>
  </p:clrMapOvr>
  <p:transition spd="slow">
    <p:cover dir="ld"/>
  </p:transition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tx1"/>
                </a:solidFill>
              </a:rPr>
              <a:t>WBS</a:t>
            </a:r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195587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45339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Разбивает всю работу, связанную с выпол-нением проекта на отдельные задачи.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В </a:t>
            </a:r>
            <a:r>
              <a:rPr lang="en-US" smtClean="0"/>
              <a:t>WDS </a:t>
            </a:r>
            <a:r>
              <a:rPr lang="ru-RU" smtClean="0"/>
              <a:t>представлены два вида задач – суммарные задачи и пакеты работ.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Выполняя пакеты работ, мы решаем суммарную задачу.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Суммарная задача фактически не выполня-ется, представляя собой суммирование под-чиненных пакетов работы.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mtClean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Роль инновации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dirty="0"/>
              <a:t>	Освоение выпуска новой продукции, применение новой технологии и изменения в организации бизнеса, управлении фирмой, развитие взаимоотношений с потребителями.</a:t>
            </a:r>
          </a:p>
          <a:p>
            <a:pPr>
              <a:buFont typeface="Wingdings" pitchFamily="2" charset="2"/>
              <a:buNone/>
              <a:defRPr/>
            </a:pPr>
            <a:endParaRPr lang="ru-RU" dirty="0"/>
          </a:p>
          <a:p>
            <a:pPr algn="ctr">
              <a:buFont typeface="Wingdings" pitchFamily="2" charset="2"/>
              <a:buNone/>
              <a:defRPr/>
            </a:pPr>
            <a:r>
              <a:rPr lang="ru-RU" dirty="0"/>
              <a:t>	Мера инновации – ее влияние на внешнюю среду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rgbClr val="00CCFF"/>
                </a:solidFill>
              </a:rPr>
              <a:t>Последовательность декомпозиции работ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Разбивка проекта на уровни детализации, начиная с верхнего.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Перечисление всех задач, требуемых для получения основных результатов проекта.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Компоновка пакетов работ под  суммарные задачи, для подчеркивания различных аспектов проекта.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	</a:t>
            </a:r>
            <a:r>
              <a:rPr lang="ru-RU" sz="2800" u="sng" dirty="0" smtClean="0"/>
              <a:t>Содержание проекта определяется только составом пакетов работ.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8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sz="2800" dirty="0" smtClean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rgbClr val="00CCFF"/>
                </a:solidFill>
              </a:rPr>
              <a:t>Критерии удачного варианта </a:t>
            </a:r>
            <a:r>
              <a:rPr lang="en-US" sz="4000" b="1" smtClean="0">
                <a:solidFill>
                  <a:srgbClr val="00CCFF"/>
                </a:solidFill>
              </a:rPr>
              <a:t>WBS</a:t>
            </a:r>
            <a:endParaRPr lang="ru-RU" sz="4000" b="1" smtClean="0">
              <a:solidFill>
                <a:srgbClr val="00CCFF"/>
              </a:solidFill>
            </a:endParaRPr>
          </a:p>
        </p:txBody>
      </p:sp>
      <p:sp>
        <p:nvSpPr>
          <p:cNvPr id="197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Декомпозиция проведена  по принципу - «сверху вниз».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Использование стандартных компьютерных программ управления проектами.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Совокупность пакетов работ должна составлять суммарную задачу, важную для понимания сущности проекта.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Все работы должны быть поименованы как действия, позволяющие получить определен-ный продукт.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sz="2800" dirty="0" smtClean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tx1"/>
                </a:solidFill>
              </a:rPr>
              <a:t>Включение в </a:t>
            </a:r>
            <a:r>
              <a:rPr lang="en-US" sz="4000" b="1" dirty="0" smtClean="0">
                <a:solidFill>
                  <a:schemeClr val="tx1"/>
                </a:solidFill>
              </a:rPr>
              <a:t>WBS </a:t>
            </a:r>
            <a:r>
              <a:rPr lang="ru-RU" sz="4000" b="1" dirty="0" smtClean="0">
                <a:solidFill>
                  <a:schemeClr val="tx1"/>
                </a:solidFill>
              </a:rPr>
              <a:t>работ по управлению проектом</a:t>
            </a:r>
          </a:p>
        </p:txBody>
      </p:sp>
      <p:graphicFrame>
        <p:nvGraphicFramePr>
          <p:cNvPr id="4098" name="Organization Chart 6"/>
          <p:cNvGraphicFramePr>
            <a:graphicFrameLocks/>
          </p:cNvGraphicFramePr>
          <p:nvPr>
            <p:ph type="dgm" idx="1"/>
          </p:nvPr>
        </p:nvGraphicFramePr>
        <p:xfrm>
          <a:off x="0" y="1557338"/>
          <a:ext cx="9144000" cy="4751387"/>
        </p:xfrm>
        <a:graphic>
          <a:graphicData uri="http://schemas.openxmlformats.org/drawingml/2006/compatibility">
            <com:legacyDrawing xmlns:com="http://schemas.openxmlformats.org/drawingml/2006/compatibility" spid="_x0000_s4098"/>
          </a:graphicData>
        </a:graphic>
      </p:graphicFrame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>
              <a:defRPr/>
            </a:pPr>
            <a:endParaRPr lang="ru-RU" sz="4000" smtClean="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idx="1"/>
          </p:nvPr>
        </p:nvSpPr>
        <p:spPr>
          <a:xfrm>
            <a:off x="0" y="765175"/>
            <a:ext cx="9144000" cy="60928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Проект легче планировать , разбив его на множество небольших задач(пакетов работ) с которыми легко работать.</a:t>
            </a:r>
          </a:p>
          <a:p>
            <a:pPr eaLnBrk="1" hangingPunct="1">
              <a:defRPr/>
            </a:pPr>
            <a:r>
              <a:rPr lang="ru-RU" smtClean="0"/>
              <a:t>Распределив эти задачи между конкретными исполнителями и выбрав формы организа-ции, можно переходить к формированию структуры фактических работ по проекту.</a:t>
            </a:r>
          </a:p>
          <a:p>
            <a:pPr eaLnBrk="1" hangingPunct="1">
              <a:defRPr/>
            </a:pPr>
            <a:r>
              <a:rPr lang="ru-RU" smtClean="0"/>
              <a:t>Любую проблему с которой сталкивается руководитель проекта можно решить, опира-ясь на </a:t>
            </a:r>
            <a:r>
              <a:rPr lang="en-US" smtClean="0"/>
              <a:t>WBS </a:t>
            </a:r>
            <a:r>
              <a:rPr lang="ru-RU" smtClean="0"/>
              <a:t>и пакеты работ.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4000" smtClean="0">
                <a:effectLst/>
              </a:rPr>
              <a:t>Семь этапов планирования проекта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smtClean="0">
                <a:effectLst/>
              </a:rPr>
              <a:t>Формулирование содержания работы.</a:t>
            </a:r>
          </a:p>
          <a:p>
            <a:pPr>
              <a:lnSpc>
                <a:spcPct val="90000"/>
              </a:lnSpc>
            </a:pPr>
            <a:r>
              <a:rPr lang="ru-RU" sz="2800" smtClean="0">
                <a:effectLst/>
              </a:rPr>
              <a:t>Разработка стратегии управления рисками.</a:t>
            </a:r>
          </a:p>
          <a:p>
            <a:pPr>
              <a:lnSpc>
                <a:spcPct val="90000"/>
              </a:lnSpc>
            </a:pPr>
            <a:r>
              <a:rPr lang="ru-RU" sz="2800" smtClean="0">
                <a:effectLst/>
              </a:rPr>
              <a:t>Декомпозиция работ.</a:t>
            </a:r>
          </a:p>
          <a:p>
            <a:pPr>
              <a:lnSpc>
                <a:spcPct val="90000"/>
              </a:lnSpc>
            </a:pPr>
            <a:r>
              <a:rPr lang="ru-RU" sz="2800" smtClean="0">
                <a:effectLst/>
              </a:rPr>
              <a:t>Выявление взаимосвязи между разными пакетами работ и организация их в виде определенной последовательности.</a:t>
            </a:r>
          </a:p>
          <a:p>
            <a:pPr>
              <a:lnSpc>
                <a:spcPct val="90000"/>
              </a:lnSpc>
            </a:pPr>
            <a:r>
              <a:rPr lang="ru-RU" sz="2800" smtClean="0">
                <a:effectLst/>
              </a:rPr>
              <a:t>Оценка  пакетов работ.</a:t>
            </a:r>
          </a:p>
          <a:p>
            <a:pPr>
              <a:lnSpc>
                <a:spcPct val="90000"/>
              </a:lnSpc>
            </a:pPr>
            <a:r>
              <a:rPr lang="ru-RU" sz="2800" smtClean="0">
                <a:effectLst/>
              </a:rPr>
              <a:t>Составление первоначального варианта расписания исполнения проекта.</a:t>
            </a:r>
          </a:p>
          <a:p>
            <a:pPr>
              <a:lnSpc>
                <a:spcPct val="90000"/>
              </a:lnSpc>
            </a:pPr>
            <a:r>
              <a:rPr lang="ru-RU" sz="2800" smtClean="0">
                <a:effectLst/>
              </a:rPr>
              <a:t>Распределение ресурсов.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4000" smtClean="0">
                <a:effectLst/>
              </a:rPr>
              <a:t>Расписание исполнения проекта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ru-RU" sz="2800" smtClean="0">
                <a:effectLst/>
              </a:rPr>
              <a:t>Учитывает все цели и предполагает доскональное знание предстоящей работы.</a:t>
            </a:r>
          </a:p>
          <a:p>
            <a:r>
              <a:rPr lang="ru-RU" sz="2800" smtClean="0">
                <a:effectLst/>
              </a:rPr>
              <a:t>Требует правильного выстраивания последовательности выполнения задач.</a:t>
            </a:r>
          </a:p>
          <a:p>
            <a:r>
              <a:rPr lang="ru-RU" sz="2800" smtClean="0">
                <a:effectLst/>
              </a:rPr>
              <a:t>Учитывает действие внешних факторов.</a:t>
            </a:r>
          </a:p>
          <a:p>
            <a:r>
              <a:rPr lang="ru-RU" sz="2800" smtClean="0">
                <a:effectLst/>
              </a:rPr>
              <a:t>Может быть выполнено в указанные сроки при наличии квалифицированных исполнителей и необходимого оборудо-вания.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4000" smtClean="0">
                <a:effectLst/>
              </a:rPr>
              <a:t>Выявление взаимосвязей между задачами с помощью сетевой диаграммы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idx="1"/>
          </p:nvPr>
        </p:nvSpPr>
        <p:spPr>
          <a:xfrm>
            <a:off x="0" y="2276475"/>
            <a:ext cx="9144000" cy="3857625"/>
          </a:xfrm>
          <a:noFill/>
        </p:spPr>
        <p:txBody>
          <a:bodyPr/>
          <a:lstStyle/>
          <a:p>
            <a:r>
              <a:rPr lang="ru-RU" smtClean="0">
                <a:effectLst/>
              </a:rPr>
              <a:t>Ограничения предшествования  определя-ются только между пакетами работ.</a:t>
            </a:r>
          </a:p>
          <a:p>
            <a:r>
              <a:rPr lang="ru-RU" smtClean="0">
                <a:effectLst/>
              </a:rPr>
              <a:t>Взаимосвязи различных задач отражают ограничения предшествования отдельных пакетов работ, но не ресурсные ограниче-ния.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mtClean="0">
                <a:effectLst/>
              </a:rPr>
              <a:t>Контрольные события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idx="1"/>
          </p:nvPr>
        </p:nvSpPr>
        <p:spPr>
          <a:xfrm>
            <a:off x="0" y="2133600"/>
            <a:ext cx="9144000" cy="3671888"/>
          </a:xfrm>
          <a:noFill/>
        </p:spPr>
        <p:txBody>
          <a:bodyPr/>
          <a:lstStyle/>
          <a:p>
            <a:r>
              <a:rPr lang="ru-RU" smtClean="0">
                <a:effectLst/>
              </a:rPr>
              <a:t>Характеризуются нулевой длительностью и не оказывают влияния на расписание. </a:t>
            </a:r>
          </a:p>
          <a:p>
            <a:r>
              <a:rPr lang="ru-RU" smtClean="0">
                <a:effectLst/>
              </a:rPr>
              <a:t>Отмечают старт и окончание проекта.</a:t>
            </a:r>
          </a:p>
          <a:p>
            <a:r>
              <a:rPr lang="ru-RU" smtClean="0">
                <a:effectLst/>
              </a:rPr>
              <a:t>Используются для обозначения вводимых факторов от внешних источников.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mtClean="0">
                <a:effectLst/>
              </a:rPr>
              <a:t>Связи между задачами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smtClean="0">
                <a:effectLst/>
              </a:rPr>
              <a:t>Наиболее универсальная связь – прежде чем приступить в выполнению определенной задачи должна быть выполнен предшествующая.</a:t>
            </a:r>
          </a:p>
          <a:p>
            <a:pPr>
              <a:lnSpc>
                <a:spcPct val="90000"/>
              </a:lnSpc>
            </a:pPr>
            <a:r>
              <a:rPr lang="ru-RU" sz="2800" smtClean="0">
                <a:effectLst/>
              </a:rPr>
              <a:t>Принцип «старт-старт» допускает возможность начала последующей задачи только после старта предшествующей.</a:t>
            </a:r>
          </a:p>
          <a:p>
            <a:pPr>
              <a:lnSpc>
                <a:spcPct val="90000"/>
              </a:lnSpc>
            </a:pPr>
            <a:r>
              <a:rPr lang="ru-RU" sz="2800" smtClean="0">
                <a:effectLst/>
              </a:rPr>
              <a:t>Принцип «финиш-финиш» предполагает, что выполнение последующей задачи нельзя завершить до тех пор, пока не завершится выполнение предшествующей.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mtClean="0">
                <a:effectLst/>
              </a:rPr>
              <a:t>Оценка пакетов работы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5038"/>
            <a:ext cx="8229600" cy="3929062"/>
          </a:xfrm>
          <a:noFill/>
        </p:spPr>
        <p:txBody>
          <a:bodyPr/>
          <a:lstStyle/>
          <a:p>
            <a:r>
              <a:rPr lang="ru-RU" smtClean="0">
                <a:effectLst/>
              </a:rPr>
              <a:t>Для определение стоимости и длительности выполнения проекта оценивается каждый пакет работы по принципу «снизу вверх».</a:t>
            </a:r>
          </a:p>
          <a:p>
            <a:r>
              <a:rPr lang="ru-RU" smtClean="0">
                <a:effectLst/>
              </a:rPr>
              <a:t>Длительность задачи – полное время от старта выполнения до финиша.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Критерии инновации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475"/>
            <a:ext cx="8229600" cy="38576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Новизна.</a:t>
            </a:r>
          </a:p>
          <a:p>
            <a:pPr>
              <a:defRPr/>
            </a:pPr>
            <a:r>
              <a:rPr lang="ru-RU" dirty="0" smtClean="0"/>
              <a:t>Практическая применимость.</a:t>
            </a:r>
          </a:p>
          <a:p>
            <a:pPr>
              <a:defRPr/>
            </a:pPr>
            <a:r>
              <a:rPr lang="ru-RU" dirty="0" smtClean="0"/>
              <a:t>Реализуемость.</a:t>
            </a:r>
          </a:p>
          <a:p>
            <a:pPr>
              <a:defRPr/>
            </a:pPr>
            <a:r>
              <a:rPr lang="ru-RU" dirty="0" smtClean="0"/>
              <a:t>Способность удовлетворить потребности и запросы потребителей.</a:t>
            </a:r>
            <a:endParaRPr lang="ru-RU" dirty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4000" smtClean="0">
                <a:effectLst/>
              </a:rPr>
              <a:t>Источники оценки </a:t>
            </a:r>
            <a:br>
              <a:rPr lang="ru-RU" sz="4000" smtClean="0">
                <a:effectLst/>
              </a:rPr>
            </a:br>
            <a:r>
              <a:rPr lang="ru-RU" sz="4000" smtClean="0">
                <a:effectLst/>
              </a:rPr>
              <a:t>проектных затрат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16113"/>
            <a:ext cx="8229600" cy="4217987"/>
          </a:xfrm>
          <a:noFill/>
        </p:spPr>
        <p:txBody>
          <a:bodyPr/>
          <a:lstStyle/>
          <a:p>
            <a:r>
              <a:rPr lang="ru-RU" smtClean="0">
                <a:effectLst/>
              </a:rPr>
              <a:t>Оценки трудозатрат (в часах).</a:t>
            </a:r>
          </a:p>
          <a:p>
            <a:endParaRPr lang="ru-RU" smtClean="0">
              <a:effectLst/>
            </a:endParaRPr>
          </a:p>
          <a:p>
            <a:r>
              <a:rPr lang="ru-RU" smtClean="0">
                <a:effectLst/>
              </a:rPr>
              <a:t>Оценка необходимого оборудования.</a:t>
            </a:r>
          </a:p>
          <a:p>
            <a:pPr>
              <a:buFont typeface="Wingdings" pitchFamily="2" charset="2"/>
              <a:buNone/>
            </a:pPr>
            <a:endParaRPr lang="ru-RU" smtClean="0">
              <a:effectLst/>
            </a:endParaRPr>
          </a:p>
          <a:p>
            <a:r>
              <a:rPr lang="ru-RU" smtClean="0">
                <a:effectLst/>
              </a:rPr>
              <a:t>Оценка необходимых материалов (на основе спецификаций разрабатывае-мого продукта).</a:t>
            </a:r>
          </a:p>
          <a:p>
            <a:pPr>
              <a:buFont typeface="Wingdings" pitchFamily="2" charset="2"/>
              <a:buNone/>
            </a:pPr>
            <a:endParaRPr lang="ru-RU" smtClean="0">
              <a:effectLst/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4000" smtClean="0">
                <a:effectLst/>
              </a:rPr>
              <a:t>Составление первоначального варианта расписания. 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916113"/>
            <a:ext cx="9144000" cy="4217987"/>
          </a:xfrm>
          <a:noFill/>
        </p:spPr>
        <p:txBody>
          <a:bodyPr/>
          <a:lstStyle/>
          <a:p>
            <a:r>
              <a:rPr lang="ru-RU" sz="2800" smtClean="0">
                <a:effectLst/>
              </a:rPr>
              <a:t>Используется специализированная компьютерная программа реализующая построение сетевой диаграммы с учетом длительности выполнения каждого из пакетов работ.</a:t>
            </a:r>
          </a:p>
          <a:p>
            <a:r>
              <a:rPr lang="ru-RU" sz="2800" smtClean="0">
                <a:effectLst/>
              </a:rPr>
              <a:t>Результатом составления расписания  является совокупность данных, характеризующих сроки выполнения каждого из пакетов работ и старта и окончания проекта в целом.</a:t>
            </a:r>
          </a:p>
          <a:p>
            <a:endParaRPr lang="ru-RU" sz="2800" smtClean="0">
              <a:effectLst/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4000" smtClean="0">
                <a:effectLst/>
              </a:rPr>
              <a:t>Составление первоначального варианта расписания.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16113"/>
            <a:ext cx="8229600" cy="4217987"/>
          </a:xfrm>
          <a:noFill/>
        </p:spPr>
        <p:txBody>
          <a:bodyPr/>
          <a:lstStyle/>
          <a:p>
            <a:r>
              <a:rPr lang="ru-RU" smtClean="0">
                <a:effectLst/>
              </a:rPr>
              <a:t>Прямой проход.</a:t>
            </a:r>
          </a:p>
          <a:p>
            <a:endParaRPr lang="ru-RU" smtClean="0">
              <a:effectLst/>
            </a:endParaRPr>
          </a:p>
          <a:p>
            <a:r>
              <a:rPr lang="ru-RU" smtClean="0">
                <a:effectLst/>
              </a:rPr>
              <a:t>Обратный проход.</a:t>
            </a:r>
          </a:p>
          <a:p>
            <a:pPr>
              <a:buFont typeface="Wingdings" pitchFamily="2" charset="2"/>
              <a:buNone/>
            </a:pPr>
            <a:endParaRPr lang="ru-RU" smtClean="0">
              <a:effectLst/>
            </a:endParaRPr>
          </a:p>
          <a:p>
            <a:r>
              <a:rPr lang="ru-RU" smtClean="0">
                <a:effectLst/>
              </a:rPr>
              <a:t>Определение критического пути и вычисление временного резерва.</a:t>
            </a:r>
          </a:p>
          <a:p>
            <a:endParaRPr lang="ru-RU" smtClean="0">
              <a:effectLst/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4000" smtClean="0">
                <a:effectLst/>
              </a:rPr>
              <a:t>Составление первоначального варианта расписания.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smtClean="0">
                <a:effectLst/>
              </a:rPr>
              <a:t>Ранний старт</a:t>
            </a:r>
            <a:r>
              <a:rPr lang="en-US" sz="2800" smtClean="0">
                <a:effectLst/>
              </a:rPr>
              <a:t> </a:t>
            </a:r>
            <a:r>
              <a:rPr lang="ru-RU" sz="2800" smtClean="0">
                <a:effectLst/>
              </a:rPr>
              <a:t>(</a:t>
            </a:r>
            <a:r>
              <a:rPr lang="en-US" sz="2800" smtClean="0">
                <a:effectLst/>
              </a:rPr>
              <a:t>Early start, ES) – </a:t>
            </a:r>
            <a:r>
              <a:rPr lang="ru-RU" sz="2800" smtClean="0">
                <a:effectLst/>
              </a:rPr>
              <a:t>дата, раньше которой нельзя приступить к выполнению задачи.</a:t>
            </a:r>
          </a:p>
          <a:p>
            <a:pPr>
              <a:lnSpc>
                <a:spcPct val="80000"/>
              </a:lnSpc>
            </a:pPr>
            <a:r>
              <a:rPr lang="ru-RU" sz="2800" smtClean="0">
                <a:effectLst/>
              </a:rPr>
              <a:t>Ранний финиш</a:t>
            </a:r>
            <a:r>
              <a:rPr lang="en-US" sz="2800" smtClean="0">
                <a:effectLst/>
              </a:rPr>
              <a:t> </a:t>
            </a:r>
            <a:r>
              <a:rPr lang="ru-RU" sz="2800" smtClean="0">
                <a:effectLst/>
              </a:rPr>
              <a:t>(</a:t>
            </a:r>
            <a:r>
              <a:rPr lang="en-US" sz="2800" smtClean="0">
                <a:effectLst/>
              </a:rPr>
              <a:t>Early finish, EF) </a:t>
            </a:r>
            <a:r>
              <a:rPr lang="ru-RU" sz="2800" smtClean="0">
                <a:effectLst/>
              </a:rPr>
              <a:t>- дата, раньше которой невозможно завершить выполнение задачи.</a:t>
            </a:r>
          </a:p>
          <a:p>
            <a:pPr>
              <a:lnSpc>
                <a:spcPct val="80000"/>
              </a:lnSpc>
            </a:pPr>
            <a:r>
              <a:rPr lang="ru-RU" sz="2800" smtClean="0">
                <a:effectLst/>
              </a:rPr>
              <a:t>Поздний старт</a:t>
            </a:r>
            <a:r>
              <a:rPr lang="en-US" sz="2800" smtClean="0">
                <a:effectLst/>
              </a:rPr>
              <a:t> </a:t>
            </a:r>
            <a:r>
              <a:rPr lang="ru-RU" sz="2800" smtClean="0">
                <a:effectLst/>
              </a:rPr>
              <a:t>(</a:t>
            </a:r>
            <a:r>
              <a:rPr lang="en-US" sz="2800" smtClean="0">
                <a:effectLst/>
              </a:rPr>
              <a:t>Late start, LS) </a:t>
            </a:r>
            <a:r>
              <a:rPr lang="ru-RU" sz="2800" smtClean="0">
                <a:effectLst/>
              </a:rPr>
              <a:t> - дата, позже которой нельзя приступить к выполнению задачи.</a:t>
            </a:r>
          </a:p>
          <a:p>
            <a:pPr>
              <a:lnSpc>
                <a:spcPct val="80000"/>
              </a:lnSpc>
            </a:pPr>
            <a:r>
              <a:rPr lang="ru-RU" sz="2800" smtClean="0">
                <a:effectLst/>
              </a:rPr>
              <a:t>Поздний финиш</a:t>
            </a:r>
            <a:r>
              <a:rPr lang="en-US" sz="2800" smtClean="0">
                <a:effectLst/>
              </a:rPr>
              <a:t> </a:t>
            </a:r>
            <a:r>
              <a:rPr lang="ru-RU" sz="2800" smtClean="0">
                <a:effectLst/>
              </a:rPr>
              <a:t>(</a:t>
            </a:r>
            <a:r>
              <a:rPr lang="en-US" sz="2800" smtClean="0">
                <a:effectLst/>
              </a:rPr>
              <a:t>Late finish, LF) </a:t>
            </a:r>
            <a:r>
              <a:rPr lang="ru-RU" sz="2800" smtClean="0">
                <a:effectLst/>
              </a:rPr>
              <a:t>- дата, позже которой невозможно завершить выполнение задачи.</a:t>
            </a:r>
          </a:p>
          <a:p>
            <a:pPr>
              <a:lnSpc>
                <a:spcPct val="80000"/>
              </a:lnSpc>
            </a:pPr>
            <a:endParaRPr lang="ru-RU" sz="2800" smtClean="0">
              <a:effectLst/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mtClean="0">
                <a:effectLst/>
              </a:rPr>
              <a:t>Критический путь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smtClean="0">
                <a:effectLst/>
              </a:rPr>
              <a:t>Представляет собой совокупность задач с нулевым или отрицательным временным резервом.</a:t>
            </a:r>
          </a:p>
          <a:p>
            <a:pPr>
              <a:lnSpc>
                <a:spcPct val="80000"/>
              </a:lnSpc>
            </a:pPr>
            <a:r>
              <a:rPr lang="ru-RU" sz="2800" smtClean="0">
                <a:effectLst/>
              </a:rPr>
              <a:t>В сетевой диаграмме – это самый протяженный по времени выполнения путь от старта проекта до его полного завершения.</a:t>
            </a:r>
          </a:p>
          <a:p>
            <a:pPr>
              <a:lnSpc>
                <a:spcPct val="80000"/>
              </a:lnSpc>
            </a:pPr>
            <a:r>
              <a:rPr lang="ru-RU" sz="2800" smtClean="0">
                <a:effectLst/>
              </a:rPr>
              <a:t>Это минимальное время, которое потребуется для выполнения проекта.</a:t>
            </a:r>
          </a:p>
          <a:p>
            <a:pPr>
              <a:lnSpc>
                <a:spcPct val="80000"/>
              </a:lnSpc>
            </a:pPr>
            <a:r>
              <a:rPr lang="ru-RU" sz="2800" smtClean="0">
                <a:effectLst/>
              </a:rPr>
              <a:t>Не у каждого проекта есть критический путь. Если дата финиша проекта определена внешними условиями, временной резерв будет у всех задач проекта.</a:t>
            </a:r>
          </a:p>
          <a:p>
            <a:pPr>
              <a:lnSpc>
                <a:spcPct val="80000"/>
              </a:lnSpc>
            </a:pPr>
            <a:endParaRPr lang="ru-RU" sz="2800" smtClean="0">
              <a:effectLst/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mtClean="0">
                <a:effectLst/>
              </a:rPr>
              <a:t>Распределение ресурсов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idx="1"/>
          </p:nvPr>
        </p:nvSpPr>
        <p:spPr>
          <a:xfrm>
            <a:off x="0" y="1844675"/>
            <a:ext cx="9144000" cy="4289425"/>
          </a:xfrm>
          <a:noFill/>
        </p:spPr>
        <p:txBody>
          <a:bodyPr/>
          <a:lstStyle/>
          <a:p>
            <a:r>
              <a:rPr lang="ru-RU" sz="2800" smtClean="0">
                <a:effectLst/>
              </a:rPr>
              <a:t>Цель – оптимизация использования работ-ников и оборудования, выделенных для реализации проекта.</a:t>
            </a:r>
          </a:p>
          <a:p>
            <a:pPr>
              <a:buFont typeface="Wingdings" pitchFamily="2" charset="2"/>
              <a:buNone/>
            </a:pPr>
            <a:endParaRPr lang="ru-RU" sz="2800" smtClean="0">
              <a:effectLst/>
            </a:endParaRPr>
          </a:p>
          <a:p>
            <a:r>
              <a:rPr lang="ru-RU" sz="2800" smtClean="0">
                <a:effectLst/>
              </a:rPr>
              <a:t>Необходимо учесть объективно существую-щие ограничения численности работников и располагаемого оборудования, что обуслав-ливает необходимость внесения поправок в первоначальный вариант расписания проек-та.</a:t>
            </a:r>
          </a:p>
          <a:p>
            <a:endParaRPr lang="ru-RU" sz="2800" smtClean="0">
              <a:effectLst/>
            </a:endParaRPr>
          </a:p>
          <a:p>
            <a:endParaRPr lang="ru-RU" sz="2800" smtClean="0"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4000" smtClean="0">
                <a:effectLst/>
              </a:rPr>
              <a:t>Процедуры распределения ресурсов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773238"/>
            <a:ext cx="9144000" cy="4360862"/>
          </a:xfrm>
          <a:noFill/>
        </p:spPr>
        <p:txBody>
          <a:bodyPr/>
          <a:lstStyle/>
          <a:p>
            <a:r>
              <a:rPr lang="ru-RU" sz="2800" smtClean="0">
                <a:effectLst/>
              </a:rPr>
              <a:t>Прогнозирование потребности в ресурсах  при составлении расписания раннего старта проекта.</a:t>
            </a:r>
          </a:p>
          <a:p>
            <a:r>
              <a:rPr lang="ru-RU" sz="2800" smtClean="0">
                <a:effectLst/>
              </a:rPr>
              <a:t>Выявление «пиков» использования ресурсов, когда возникает их дефицит или простой.</a:t>
            </a:r>
          </a:p>
          <a:p>
            <a:r>
              <a:rPr lang="ru-RU" sz="2800" smtClean="0">
                <a:effectLst/>
              </a:rPr>
              <a:t>Отсрочка старта выполнения некритических задач в каждый пиковый период.</a:t>
            </a:r>
          </a:p>
          <a:p>
            <a:r>
              <a:rPr lang="ru-RU" sz="2800" smtClean="0">
                <a:effectLst/>
              </a:rPr>
              <a:t>Повторная оценка пакетов работы с целью устранения оставшихся «пиков».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/>
      <p:bldP spid="133123" grpId="0" build="p"/>
    </p:bld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ru-RU" smtClean="0">
              <a:effectLst/>
            </a:endParaRPr>
          </a:p>
        </p:txBody>
      </p:sp>
      <p:sp>
        <p:nvSpPr>
          <p:cNvPr id="194563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4533900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mtClean="0">
                <a:effectLst/>
              </a:rPr>
              <a:t>		Если план, полученный после распреде-ления ресурсов оказывается нереалистич-ным придется сместить дату завершения проекта на более поздний срок.</a:t>
            </a:r>
          </a:p>
          <a:p>
            <a:pPr>
              <a:buFont typeface="Wingdings" pitchFamily="2" charset="2"/>
              <a:buNone/>
            </a:pPr>
            <a:endParaRPr lang="ru-RU" smtClean="0">
              <a:effectLst/>
            </a:endParaRPr>
          </a:p>
          <a:p>
            <a:pPr algn="ctr">
              <a:buFont typeface="Wingdings" pitchFamily="2" charset="2"/>
              <a:buNone/>
            </a:pPr>
            <a:r>
              <a:rPr lang="ru-RU" smtClean="0">
                <a:solidFill>
                  <a:srgbClr val="FFFF00"/>
                </a:solidFill>
                <a:effectLst/>
              </a:rPr>
              <a:t>	</a:t>
            </a:r>
            <a:r>
              <a:rPr lang="ru-RU" b="1" smtClean="0">
                <a:effectLst/>
              </a:rPr>
              <a:t>Модель поэтапного планирования представляет собой фундамент эффективного управления проектами.</a:t>
            </a:r>
          </a:p>
          <a:p>
            <a:endParaRPr lang="ru-RU" smtClean="0"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mtClean="0">
                <a:effectLst/>
              </a:rPr>
              <a:t>Обеспечение баланса проекта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4533900"/>
          </a:xfrm>
          <a:noFill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>
                <a:effectLst/>
              </a:rPr>
              <a:t>		</a:t>
            </a:r>
            <a:r>
              <a:rPr lang="ru-RU" sz="2800" smtClean="0">
                <a:effectLst/>
              </a:rPr>
              <a:t>Руководитель проекта использует методы определения и планирования для балансирования масштаба проекта по основным ограничениям: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 smtClean="0">
              <a:effectLst/>
            </a:endParaRPr>
          </a:p>
          <a:p>
            <a:pPr>
              <a:lnSpc>
                <a:spcPct val="90000"/>
              </a:lnSpc>
            </a:pPr>
            <a:r>
              <a:rPr lang="ru-RU" sz="2400" i="1" smtClean="0">
                <a:effectLst/>
              </a:rPr>
              <a:t>времени - </a:t>
            </a:r>
            <a:r>
              <a:rPr lang="ru-RU" sz="2400" smtClean="0">
                <a:effectLst/>
              </a:rPr>
              <a:t>(когда проект не будет выполнен к запланирован-ному сроку).</a:t>
            </a:r>
          </a:p>
          <a:p>
            <a:pPr>
              <a:lnSpc>
                <a:spcPct val="90000"/>
              </a:lnSpc>
            </a:pPr>
            <a:r>
              <a:rPr lang="ru-RU" sz="2400" i="1" smtClean="0">
                <a:effectLst/>
              </a:rPr>
              <a:t>деньгам – </a:t>
            </a:r>
            <a:r>
              <a:rPr lang="ru-RU" sz="2400" smtClean="0">
                <a:effectLst/>
              </a:rPr>
              <a:t>(когда проект обеспечивает результат к указан-ному сроку, но стоимость слишком высока).</a:t>
            </a:r>
            <a:endParaRPr lang="ru-RU" sz="2400" i="1" smtClean="0">
              <a:effectLst/>
            </a:endParaRPr>
          </a:p>
          <a:p>
            <a:pPr>
              <a:lnSpc>
                <a:spcPct val="90000"/>
              </a:lnSpc>
            </a:pPr>
            <a:r>
              <a:rPr lang="ru-RU" sz="2400" i="1" smtClean="0">
                <a:effectLst/>
              </a:rPr>
              <a:t>ресурсам – </a:t>
            </a:r>
            <a:r>
              <a:rPr lang="ru-RU" sz="2400" smtClean="0">
                <a:effectLst/>
              </a:rPr>
              <a:t>(когда затраты на проект приемлемы, но распи-сание предполагает использование ресурсов, которых нет в распоряжении руководителя).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4000" smtClean="0">
                <a:effectLst/>
              </a:rPr>
              <a:t>Уровни балансирования проекта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45339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mtClean="0">
                <a:effectLst/>
              </a:rPr>
              <a:t>На уровне проекта балансирование не за-трагивает первоначально запланированных затрат, расписания и качества конечного продукта.</a:t>
            </a:r>
          </a:p>
          <a:p>
            <a:pPr>
              <a:lnSpc>
                <a:spcPct val="90000"/>
              </a:lnSpc>
            </a:pPr>
            <a:r>
              <a:rPr lang="ru-RU" smtClean="0">
                <a:effectLst/>
              </a:rPr>
              <a:t>Конкретные экономические условия выпол-нения проекта.</a:t>
            </a:r>
          </a:p>
          <a:p>
            <a:pPr>
              <a:lnSpc>
                <a:spcPct val="90000"/>
              </a:lnSpc>
            </a:pPr>
            <a:r>
              <a:rPr lang="ru-RU" smtClean="0">
                <a:effectLst/>
              </a:rPr>
              <a:t>На уровне предприятия выбор наиболее подходящих проектов в условиях ограничен-ных ресурсов.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mtClean="0">
              <a:effectLst/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Две особенности инновации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1857375"/>
            <a:ext cx="8715375" cy="4276725"/>
          </a:xfrm>
        </p:spPr>
        <p:txBody>
          <a:bodyPr/>
          <a:lstStyle/>
          <a:p>
            <a:pPr>
              <a:defRPr/>
            </a:pPr>
            <a:r>
              <a:rPr lang="ru-RU" i="1" dirty="0"/>
              <a:t>Рыночная новизна – </a:t>
            </a:r>
            <a:r>
              <a:rPr lang="ru-RU" dirty="0" err="1"/>
              <a:t>новизна</a:t>
            </a:r>
            <a:r>
              <a:rPr lang="ru-RU" dirty="0"/>
              <a:t> </a:t>
            </a:r>
            <a:r>
              <a:rPr lang="ru-RU" dirty="0" smtClean="0"/>
              <a:t>применения </a:t>
            </a:r>
            <a:r>
              <a:rPr lang="ru-RU" dirty="0"/>
              <a:t>данной потребительской стоимости для удовлетворения общей </a:t>
            </a:r>
            <a:r>
              <a:rPr lang="ru-RU" dirty="0" smtClean="0"/>
              <a:t>потребности</a:t>
            </a:r>
            <a:r>
              <a:rPr lang="ru-RU" dirty="0"/>
              <a:t>.</a:t>
            </a:r>
            <a:endParaRPr lang="ru-RU" i="1" dirty="0"/>
          </a:p>
          <a:p>
            <a:pPr>
              <a:defRPr/>
            </a:pPr>
            <a:r>
              <a:rPr lang="ru-RU" i="1" dirty="0"/>
              <a:t>Научно-техническая новизна – </a:t>
            </a:r>
            <a:r>
              <a:rPr lang="ru-RU" dirty="0" err="1"/>
              <a:t>новизна</a:t>
            </a:r>
            <a:r>
              <a:rPr lang="ru-RU" dirty="0"/>
              <a:t> научной идеи или технического </a:t>
            </a:r>
            <a:r>
              <a:rPr lang="ru-RU" dirty="0" smtClean="0"/>
              <a:t>решения</a:t>
            </a:r>
            <a:r>
              <a:rPr lang="ru-RU" dirty="0"/>
              <a:t>, </a:t>
            </a:r>
            <a:r>
              <a:rPr lang="ru-RU" dirty="0" smtClean="0"/>
              <a:t>лежащих </a:t>
            </a:r>
            <a:r>
              <a:rPr lang="ru-RU" dirty="0"/>
              <a:t>в основе нововведения.</a:t>
            </a:r>
            <a:endParaRPr lang="ru-RU" i="1" dirty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4000" smtClean="0">
                <a:effectLst/>
              </a:rPr>
              <a:t>Способы балансирования </a:t>
            </a:r>
            <a:br>
              <a:rPr lang="ru-RU" sz="4000" smtClean="0">
                <a:effectLst/>
              </a:rPr>
            </a:br>
            <a:r>
              <a:rPr lang="ru-RU" sz="4000" smtClean="0">
                <a:effectLst/>
              </a:rPr>
              <a:t>на уровне проекта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mtClean="0">
                <a:effectLst/>
              </a:rPr>
              <a:t>Повторная оценка проекта.</a:t>
            </a:r>
          </a:p>
          <a:p>
            <a:pPr>
              <a:lnSpc>
                <a:spcPct val="90000"/>
              </a:lnSpc>
            </a:pPr>
            <a:r>
              <a:rPr lang="ru-RU" smtClean="0">
                <a:effectLst/>
              </a:rPr>
              <a:t>Внесение изменений в распределение задач между исполнителями.</a:t>
            </a:r>
          </a:p>
          <a:p>
            <a:pPr>
              <a:lnSpc>
                <a:spcPct val="90000"/>
              </a:lnSpc>
            </a:pPr>
            <a:r>
              <a:rPr lang="ru-RU" smtClean="0">
                <a:effectLst/>
              </a:rPr>
              <a:t>Увеличение количества исполнителей проекта.</a:t>
            </a:r>
          </a:p>
          <a:p>
            <a:pPr>
              <a:lnSpc>
                <a:spcPct val="90000"/>
              </a:lnSpc>
            </a:pPr>
            <a:r>
              <a:rPr lang="ru-RU" smtClean="0">
                <a:effectLst/>
              </a:rPr>
              <a:t>Повышение производительности путем привлечения высококвалифицирован-ных специалистов.</a:t>
            </a:r>
          </a:p>
          <a:p>
            <a:pPr>
              <a:lnSpc>
                <a:spcPct val="90000"/>
              </a:lnSpc>
            </a:pPr>
            <a:r>
              <a:rPr lang="ru-RU" smtClean="0">
                <a:effectLst/>
              </a:rPr>
              <a:t>Привлечение сторонних организаций.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ru-RU" smtClean="0">
              <a:effectLst/>
            </a:endParaRPr>
          </a:p>
        </p:txBody>
      </p:sp>
      <p:sp>
        <p:nvSpPr>
          <p:cNvPr id="198659" name="Rectangle 3"/>
          <p:cNvSpPr>
            <a:spLocks noGrp="1" noChangeArrowheads="1"/>
          </p:cNvSpPr>
          <p:nvPr>
            <p:ph idx="1"/>
          </p:nvPr>
        </p:nvSpPr>
        <p:spPr>
          <a:xfrm>
            <a:off x="0" y="1285875"/>
            <a:ext cx="9144000" cy="5572125"/>
          </a:xfrm>
          <a:noFill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>
                <a:effectLst/>
              </a:rPr>
              <a:t>	</a:t>
            </a:r>
            <a:r>
              <a:rPr lang="ru-RU" sz="3600" smtClean="0">
                <a:effectLst/>
              </a:rPr>
              <a:t>Наука управления проектами позволяет составлять расписания исполнения проектов, прогнозировать потребность в ресурсах, оценивать ход выполнения проекта и вероятность рисков.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600" smtClean="0">
                <a:effectLst/>
              </a:rPr>
              <a:t>	Искусство управления проектами за-ключается в практическом применении положений науки для достижения поставленных целей.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Основная литература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229600" cy="4721225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Clr>
                <a:schemeClr val="tx1"/>
              </a:buClr>
              <a:buFont typeface="+mj-lt"/>
              <a:buAutoNum type="arabicPeriod"/>
              <a:defRPr/>
            </a:pPr>
            <a:r>
              <a:rPr lang="ru-RU" sz="2000" dirty="0" smtClean="0"/>
              <a:t>Арчибальд Д. Управление высокотехнологичными </a:t>
            </a:r>
            <a:r>
              <a:rPr lang="ru-RU" sz="2000" dirty="0" err="1" smtClean="0"/>
              <a:t>програм-мами</a:t>
            </a:r>
            <a:r>
              <a:rPr lang="ru-RU" sz="2000" dirty="0" smtClean="0"/>
              <a:t> и проектами – М.: Компания </a:t>
            </a:r>
            <a:r>
              <a:rPr lang="ru-RU" sz="2000" dirty="0" err="1" smtClean="0"/>
              <a:t>АйТи</a:t>
            </a:r>
            <a:r>
              <a:rPr lang="ru-RU" sz="2000" dirty="0" smtClean="0"/>
              <a:t>; </a:t>
            </a:r>
            <a:r>
              <a:rPr lang="ru-RU" sz="2000" dirty="0" err="1" smtClean="0"/>
              <a:t>ДМК-Пресс</a:t>
            </a:r>
            <a:r>
              <a:rPr lang="ru-RU" sz="2000" dirty="0" smtClean="0"/>
              <a:t>, 2009</a:t>
            </a:r>
          </a:p>
          <a:p>
            <a:pPr marL="609600" indent="-609600" eaLnBrk="1" hangingPunct="1">
              <a:lnSpc>
                <a:spcPct val="80000"/>
              </a:lnSpc>
              <a:buClr>
                <a:schemeClr val="tx1"/>
              </a:buClr>
              <a:buFont typeface="+mj-lt"/>
              <a:buAutoNum type="arabicPeriod"/>
              <a:defRPr/>
            </a:pPr>
            <a:r>
              <a:rPr lang="ru-RU" sz="2000" dirty="0" err="1" smtClean="0"/>
              <a:t>Верзух</a:t>
            </a:r>
            <a:r>
              <a:rPr lang="ru-RU" sz="2000" dirty="0" smtClean="0"/>
              <a:t> Э. Управление проектами: ускоренный курс по </a:t>
            </a:r>
            <a:r>
              <a:rPr lang="ru-RU" sz="2000" dirty="0" err="1" smtClean="0"/>
              <a:t>про-грамме</a:t>
            </a:r>
            <a:r>
              <a:rPr lang="ru-RU" sz="2000" dirty="0" smtClean="0"/>
              <a:t> МБА, Пер.с англ., второе издание, «Вильямс», М:. 2008</a:t>
            </a:r>
            <a:endParaRPr lang="en-US" sz="2000" dirty="0" smtClean="0"/>
          </a:p>
          <a:p>
            <a:pPr marL="609600" indent="-609600" eaLnBrk="1" hangingPunct="1">
              <a:lnSpc>
                <a:spcPct val="80000"/>
              </a:lnSpc>
              <a:buClr>
                <a:schemeClr val="tx1"/>
              </a:buClr>
              <a:buFont typeface="+mj-lt"/>
              <a:buAutoNum type="arabicPeriod"/>
              <a:defRPr/>
            </a:pPr>
            <a:r>
              <a:rPr lang="ru-RU" sz="2000" dirty="0" err="1" smtClean="0"/>
              <a:t>Гольштейн</a:t>
            </a:r>
            <a:r>
              <a:rPr lang="ru-RU" sz="2000" dirty="0" smtClean="0"/>
              <a:t> Г.Я. Инновационный менеджмент: Учебное пособие, </a:t>
            </a:r>
            <a:r>
              <a:rPr lang="ru-RU" sz="2000" dirty="0" err="1" smtClean="0"/>
              <a:t>Из-во</a:t>
            </a:r>
            <a:r>
              <a:rPr lang="ru-RU" sz="2000" dirty="0" smtClean="0"/>
              <a:t> ТРТУ, 1998</a:t>
            </a:r>
          </a:p>
          <a:p>
            <a:pPr marL="609600" indent="-609600" eaLnBrk="1" hangingPunct="1">
              <a:lnSpc>
                <a:spcPct val="80000"/>
              </a:lnSpc>
              <a:buClr>
                <a:schemeClr val="tx1"/>
              </a:buClr>
              <a:buFont typeface="+mj-lt"/>
              <a:buAutoNum type="arabicPeriod"/>
              <a:defRPr/>
            </a:pPr>
            <a:r>
              <a:rPr lang="ru-RU" sz="2000" dirty="0" smtClean="0"/>
              <a:t>Грей К.Ф., </a:t>
            </a:r>
            <a:r>
              <a:rPr lang="ru-RU" sz="2000" dirty="0" err="1" smtClean="0"/>
              <a:t>Ларсон</a:t>
            </a:r>
            <a:r>
              <a:rPr lang="ru-RU" sz="2000" dirty="0" smtClean="0"/>
              <a:t> Э.У. Управление проектами, Пер.с англ., третье издание, «</a:t>
            </a:r>
            <a:r>
              <a:rPr lang="ru-RU" sz="2000" dirty="0" err="1" smtClean="0"/>
              <a:t>ДиС</a:t>
            </a:r>
            <a:r>
              <a:rPr lang="ru-RU" sz="2000" dirty="0" smtClean="0"/>
              <a:t>», М:. 2008</a:t>
            </a:r>
          </a:p>
          <a:p>
            <a:pPr marL="609600" indent="-609600" eaLnBrk="1" hangingPunct="1">
              <a:lnSpc>
                <a:spcPct val="80000"/>
              </a:lnSpc>
              <a:buClr>
                <a:schemeClr val="tx1"/>
              </a:buClr>
              <a:buFont typeface="+mj-lt"/>
              <a:buAutoNum type="arabicPeriod"/>
              <a:defRPr/>
            </a:pPr>
            <a:r>
              <a:rPr lang="ru-RU" sz="2000" dirty="0" err="1" smtClean="0"/>
              <a:t>Дипроуз</a:t>
            </a:r>
            <a:r>
              <a:rPr lang="ru-RU" sz="2000" dirty="0" smtClean="0"/>
              <a:t>  Д. Управление проектами, Пер.с англ., «</a:t>
            </a:r>
            <a:r>
              <a:rPr lang="ru-RU" sz="2000" dirty="0" err="1" smtClean="0"/>
              <a:t>Эксмо</a:t>
            </a:r>
            <a:r>
              <a:rPr lang="ru-RU" sz="2000" dirty="0" smtClean="0"/>
              <a:t>», М:. 2008 </a:t>
            </a:r>
          </a:p>
          <a:p>
            <a:pPr marL="609600" indent="-609600" eaLnBrk="1" hangingPunct="1">
              <a:lnSpc>
                <a:spcPct val="80000"/>
              </a:lnSpc>
              <a:buClr>
                <a:schemeClr val="tx1"/>
              </a:buClr>
              <a:buFont typeface="+mj-lt"/>
              <a:buAutoNum type="arabicPeriod"/>
              <a:defRPr/>
            </a:pPr>
            <a:r>
              <a:rPr lang="ru-RU" sz="2000" dirty="0" err="1" smtClean="0"/>
              <a:t>Завлин</a:t>
            </a:r>
            <a:r>
              <a:rPr lang="ru-RU" sz="2000" dirty="0" smtClean="0"/>
              <a:t> </a:t>
            </a:r>
            <a:r>
              <a:rPr lang="ru-RU" sz="2000" dirty="0" err="1" smtClean="0"/>
              <a:t>П.Н.,Казанцев</a:t>
            </a:r>
            <a:r>
              <a:rPr lang="ru-RU" sz="2000" dirty="0" smtClean="0"/>
              <a:t> </a:t>
            </a:r>
            <a:r>
              <a:rPr lang="ru-RU" sz="2000" dirty="0" err="1" smtClean="0"/>
              <a:t>А.К.,Миндели</a:t>
            </a:r>
            <a:r>
              <a:rPr lang="ru-RU" sz="2000" dirty="0" smtClean="0"/>
              <a:t> Л.Э. Инновационный менеджмент: Справочное пособие, «Наука»,СПб:. 2000</a:t>
            </a:r>
          </a:p>
          <a:p>
            <a:pPr marL="609600" indent="-609600" eaLnBrk="1" hangingPunct="1">
              <a:lnSpc>
                <a:spcPct val="80000"/>
              </a:lnSpc>
              <a:buClr>
                <a:schemeClr val="tx1"/>
              </a:buClr>
              <a:buFont typeface="+mj-lt"/>
              <a:buAutoNum type="arabicPeriod"/>
              <a:defRPr/>
            </a:pPr>
            <a:r>
              <a:rPr lang="ru-RU" sz="2000" dirty="0" smtClean="0"/>
              <a:t>Мартин П., Тейт К. Управление проектами, «Питер», СПб:, 2006 </a:t>
            </a:r>
          </a:p>
          <a:p>
            <a:pPr marL="609600" indent="-609600" eaLnBrk="1" hangingPunct="1">
              <a:lnSpc>
                <a:spcPct val="80000"/>
              </a:lnSpc>
              <a:buClr>
                <a:schemeClr val="tx1"/>
              </a:buClr>
              <a:buFont typeface="+mj-lt"/>
              <a:buAutoNum type="arabicPeriod"/>
              <a:defRPr/>
            </a:pPr>
            <a:r>
              <a:rPr lang="ru-RU" sz="2000" dirty="0" smtClean="0"/>
              <a:t>Михеев В.Н. Живой менеджмент проектов, «</a:t>
            </a:r>
            <a:r>
              <a:rPr lang="ru-RU" sz="2000" dirty="0" err="1" smtClean="0"/>
              <a:t>Эксмо</a:t>
            </a:r>
            <a:r>
              <a:rPr lang="ru-RU" sz="2000" dirty="0" smtClean="0"/>
              <a:t>», М:. 2007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Основная литература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85938"/>
            <a:ext cx="8229600" cy="4071937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rabicPeriod" startAt="9"/>
              <a:defRPr/>
            </a:pPr>
            <a:r>
              <a:rPr lang="ru-RU" sz="2000" dirty="0" err="1" smtClean="0"/>
              <a:t>М.Ньюэл</a:t>
            </a:r>
            <a:r>
              <a:rPr lang="ru-RU" sz="2000" dirty="0" smtClean="0"/>
              <a:t> Управление проектами, Руководство по подготовке к сдаче сертификационного экзамена </a:t>
            </a:r>
            <a:r>
              <a:rPr lang="ru-RU" sz="2000" dirty="0" err="1" smtClean="0"/>
              <a:t>Project</a:t>
            </a:r>
            <a:r>
              <a:rPr lang="ru-RU" sz="2000" dirty="0" smtClean="0"/>
              <a:t> </a:t>
            </a:r>
            <a:r>
              <a:rPr lang="ru-RU" sz="2000" dirty="0" err="1" smtClean="0"/>
              <a:t>Management</a:t>
            </a:r>
            <a:r>
              <a:rPr lang="ru-RU" sz="2000" dirty="0" smtClean="0"/>
              <a:t> </a:t>
            </a:r>
            <a:r>
              <a:rPr lang="en-US" sz="2000" dirty="0" smtClean="0"/>
              <a:t>Professional</a:t>
            </a:r>
            <a:r>
              <a:rPr lang="ru-RU" sz="2000" dirty="0" smtClean="0"/>
              <a:t>, «</a:t>
            </a:r>
            <a:r>
              <a:rPr lang="ru-RU" sz="2000" dirty="0" err="1" smtClean="0"/>
              <a:t>КУДИЦ-Образ</a:t>
            </a:r>
            <a:r>
              <a:rPr lang="ru-RU" sz="2000" dirty="0" smtClean="0"/>
              <a:t>», М:. 2006</a:t>
            </a:r>
          </a:p>
          <a:p>
            <a:pPr marL="609600" indent="-60960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rabicPeriod" startAt="9"/>
              <a:defRPr/>
            </a:pPr>
            <a:r>
              <a:rPr lang="ru-RU" sz="2000" dirty="0" smtClean="0"/>
              <a:t>Управление инновациями: </a:t>
            </a:r>
            <a:r>
              <a:rPr lang="en-US" sz="2000" dirty="0" smtClean="0"/>
              <a:t>Harvard  Business Publishing Corp.</a:t>
            </a:r>
            <a:r>
              <a:rPr lang="ru-RU" sz="2000" dirty="0" smtClean="0"/>
              <a:t>, пер.с англ.,»</a:t>
            </a:r>
            <a:r>
              <a:rPr lang="ru-RU" sz="2000" dirty="0" err="1" smtClean="0"/>
              <a:t>Альпина</a:t>
            </a:r>
            <a:r>
              <a:rPr lang="ru-RU" sz="2000" dirty="0" smtClean="0"/>
              <a:t> Бизнес Букс», М:. 2008</a:t>
            </a:r>
          </a:p>
          <a:p>
            <a:pPr marL="609600" indent="-60960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rabicPeriod" startAt="9"/>
              <a:defRPr/>
            </a:pPr>
            <a:r>
              <a:rPr lang="ru-RU" sz="2000" dirty="0" smtClean="0"/>
              <a:t>Инновации в бизнесе: </a:t>
            </a:r>
            <a:r>
              <a:rPr lang="en-US" sz="2000" dirty="0" smtClean="0"/>
              <a:t>Harvard  Business Publishing Corp.</a:t>
            </a:r>
            <a:r>
              <a:rPr lang="ru-RU" sz="2000" dirty="0" smtClean="0"/>
              <a:t>, пер.с англ.,»</a:t>
            </a:r>
            <a:r>
              <a:rPr lang="ru-RU" sz="2000" dirty="0" err="1" smtClean="0"/>
              <a:t>Альпина</a:t>
            </a:r>
            <a:r>
              <a:rPr lang="ru-RU" sz="2000" dirty="0" smtClean="0"/>
              <a:t> Бизнес Букс», М:. 2007</a:t>
            </a:r>
          </a:p>
          <a:p>
            <a:pPr marL="609600" indent="-60960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rabicPeriod" startAt="9"/>
              <a:defRPr/>
            </a:pPr>
            <a:r>
              <a:rPr lang="ru-RU" sz="2000" dirty="0" smtClean="0"/>
              <a:t>Кондратьев Н.Д. Избранные сочинения, «Экономика», М:. 1993</a:t>
            </a:r>
          </a:p>
          <a:p>
            <a:pPr marL="609600" indent="-60960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rabicPeriod" startAt="9"/>
              <a:defRPr/>
            </a:pPr>
            <a:r>
              <a:rPr lang="ru-RU" sz="2000" dirty="0" err="1" smtClean="0"/>
              <a:t>Шумпетер</a:t>
            </a:r>
            <a:r>
              <a:rPr lang="ru-RU" sz="2000" dirty="0" smtClean="0"/>
              <a:t> Й.А. Теория экономического развития, «Прогресс», М:. 1982</a:t>
            </a:r>
          </a:p>
          <a:p>
            <a:pPr marL="609600" indent="-60960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000" dirty="0" smtClean="0"/>
              <a:t>	</a:t>
            </a:r>
            <a:endParaRPr lang="en-US" sz="2000" dirty="0" smtClean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Дополнительная литература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28750"/>
            <a:ext cx="8229600" cy="470535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rabicPeriod"/>
              <a:defRPr/>
            </a:pPr>
            <a:r>
              <a:rPr lang="ru-RU" sz="2000" dirty="0" smtClean="0"/>
              <a:t>Богданов В.В. Управление проектами в </a:t>
            </a:r>
            <a:r>
              <a:rPr lang="en-US" sz="2000" dirty="0" smtClean="0"/>
              <a:t>Microsoft Project</a:t>
            </a:r>
            <a:r>
              <a:rPr lang="ru-RU" sz="2000" dirty="0" smtClean="0"/>
              <a:t> 2007, «Питер», СПб.: 2009</a:t>
            </a:r>
          </a:p>
          <a:p>
            <a:pPr marL="609600" indent="-60960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rabicPeriod"/>
              <a:defRPr/>
            </a:pPr>
            <a:r>
              <a:rPr lang="ru-RU" sz="2000" dirty="0" err="1" smtClean="0"/>
              <a:t>Валдайцев</a:t>
            </a:r>
            <a:r>
              <a:rPr lang="ru-RU" sz="2000" dirty="0" smtClean="0"/>
              <a:t> С.В. и др., Управление исследованиями, разработками и инновационными проектами, Изд. Санкт-Петербургского университета, 1996</a:t>
            </a:r>
          </a:p>
          <a:p>
            <a:pPr marL="609600" indent="-60960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rabicPeriod"/>
              <a:defRPr/>
            </a:pPr>
            <a:r>
              <a:rPr lang="ru-RU" sz="2000" dirty="0" smtClean="0"/>
              <a:t>Колосов В.Г., Введение в </a:t>
            </a:r>
            <a:r>
              <a:rPr lang="ru-RU" sz="2000" dirty="0" err="1" smtClean="0"/>
              <a:t>инноватику</a:t>
            </a:r>
            <a:r>
              <a:rPr lang="ru-RU" sz="2000" dirty="0" smtClean="0"/>
              <a:t>: Учебное пособие, </a:t>
            </a:r>
            <a:r>
              <a:rPr lang="ru-RU" sz="2000" dirty="0" err="1" smtClean="0"/>
              <a:t>из-во</a:t>
            </a:r>
            <a:r>
              <a:rPr lang="ru-RU" sz="2000" dirty="0" smtClean="0"/>
              <a:t> </a:t>
            </a:r>
            <a:r>
              <a:rPr lang="ru-RU" sz="2000" dirty="0" err="1" smtClean="0"/>
              <a:t>СПбГПУ</a:t>
            </a:r>
            <a:r>
              <a:rPr lang="ru-RU" sz="2000" dirty="0" smtClean="0"/>
              <a:t>, СПб:.2002</a:t>
            </a:r>
          </a:p>
          <a:p>
            <a:pPr marL="609600" indent="-60960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rabicPeriod"/>
              <a:defRPr/>
            </a:pPr>
            <a:r>
              <a:rPr lang="ru-RU" sz="2000" dirty="0" smtClean="0"/>
              <a:t>Молчанов Н.Н. Инновационный процесс: организация и маркетинг, </a:t>
            </a:r>
            <a:r>
              <a:rPr lang="ru-RU" sz="2000" dirty="0" err="1" smtClean="0"/>
              <a:t>из-во</a:t>
            </a:r>
            <a:r>
              <a:rPr lang="ru-RU" sz="2000" dirty="0" smtClean="0"/>
              <a:t> </a:t>
            </a:r>
            <a:r>
              <a:rPr lang="ru-RU" sz="2000" dirty="0" err="1" smtClean="0"/>
              <a:t>СПбГПУ</a:t>
            </a:r>
            <a:r>
              <a:rPr lang="ru-RU" sz="2000" dirty="0" smtClean="0"/>
              <a:t>, СПб:.2000</a:t>
            </a:r>
          </a:p>
          <a:p>
            <a:pPr marL="609600" indent="-60960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rabicPeriod"/>
              <a:defRPr/>
            </a:pPr>
            <a:r>
              <a:rPr lang="ru-RU" sz="2000" dirty="0" smtClean="0"/>
              <a:t>Мир управления проектами. Под редакцией </a:t>
            </a:r>
            <a:r>
              <a:rPr lang="ru-RU" sz="2000" dirty="0" err="1" smtClean="0"/>
              <a:t>М.Харешке</a:t>
            </a:r>
            <a:r>
              <a:rPr lang="ru-RU" sz="2000" dirty="0" smtClean="0"/>
              <a:t>, Х.Шелле., Пер. с англ., «СОВНЕТ/</a:t>
            </a:r>
            <a:r>
              <a:rPr lang="ru-RU" sz="2000" dirty="0" err="1" smtClean="0"/>
              <a:t>Аланс</a:t>
            </a:r>
            <a:r>
              <a:rPr lang="ru-RU" sz="2000" dirty="0" smtClean="0"/>
              <a:t>», М.: 1994 </a:t>
            </a:r>
            <a:endParaRPr lang="en-US" sz="2000" dirty="0" smtClean="0"/>
          </a:p>
          <a:p>
            <a:pPr marL="609600" indent="-60960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rabicPeriod"/>
              <a:defRPr/>
            </a:pPr>
            <a:r>
              <a:rPr lang="ru-RU" sz="2000" dirty="0" smtClean="0"/>
              <a:t>Устинов В.А. Управление инновационной деятельностью в процессе создания новой техники, ГАУ им.С.Орджоникидзе, М:. 2007</a:t>
            </a:r>
          </a:p>
          <a:p>
            <a:pPr marL="609600" indent="-60960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rabicPeriod"/>
              <a:defRPr/>
            </a:pPr>
            <a:r>
              <a:rPr lang="ru-RU" sz="2000" dirty="0" smtClean="0"/>
              <a:t>ИСО</a:t>
            </a:r>
            <a:r>
              <a:rPr lang="en-US" sz="2000" dirty="0" smtClean="0"/>
              <a:t>/T</a:t>
            </a:r>
            <a:r>
              <a:rPr lang="ru-RU" sz="2000" dirty="0" smtClean="0"/>
              <a:t>О</a:t>
            </a:r>
            <a:r>
              <a:rPr lang="en-US" sz="2000" dirty="0" smtClean="0"/>
              <a:t> 10006: 1997(E)</a:t>
            </a:r>
            <a:r>
              <a:rPr lang="ru-RU" sz="2000" dirty="0" smtClean="0"/>
              <a:t>. Менеджмент качества. Руководство качеством при управлении проектами.</a:t>
            </a:r>
          </a:p>
          <a:p>
            <a:pPr marL="609600" indent="-60960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ru-RU" sz="2000" dirty="0" smtClean="0"/>
          </a:p>
          <a:p>
            <a:pPr marL="609600" indent="-60960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ru-RU" sz="2000" dirty="0" smtClean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Рыночная новизна инновации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5038"/>
            <a:ext cx="8229600" cy="3929062"/>
          </a:xfrm>
        </p:spPr>
        <p:txBody>
          <a:bodyPr/>
          <a:lstStyle/>
          <a:p>
            <a:pPr>
              <a:defRPr/>
            </a:pPr>
            <a:r>
              <a:rPr lang="ru-RU" dirty="0"/>
              <a:t>Абсолютная, когда товар отличается от любых других продаваемых товаров.</a:t>
            </a:r>
          </a:p>
          <a:p>
            <a:pPr>
              <a:buFont typeface="Wingdings" pitchFamily="2" charset="2"/>
              <a:buNone/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Относительная (локальная), когда товар обладает новизной лишь для части своих потребителей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Различная трактовка понятия «инновация»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9500"/>
            <a:ext cx="8229600" cy="37846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 Инновация как процесс внедрения новшества.</a:t>
            </a:r>
          </a:p>
          <a:p>
            <a:pPr>
              <a:defRPr/>
            </a:pPr>
            <a:r>
              <a:rPr lang="ru-RU" dirty="0" smtClean="0"/>
              <a:t>Инновация как результат творческого процесса.</a:t>
            </a:r>
            <a:endParaRPr lang="ru-RU" dirty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/>
              <a:t>Научно-техническая новизна инновации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16113"/>
            <a:ext cx="8229600" cy="4217987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2400" dirty="0" smtClean="0"/>
              <a:t>Необязательное </a:t>
            </a:r>
            <a:r>
              <a:rPr lang="ru-RU" sz="2400" dirty="0"/>
              <a:t>ее свойство. Если инновация основана на изобретении или ноу-хау, то она обладает научно-технической новизной.</a:t>
            </a:r>
          </a:p>
          <a:p>
            <a:pPr>
              <a:lnSpc>
                <a:spcPct val="90000"/>
              </a:lnSpc>
              <a:defRPr/>
            </a:pPr>
            <a:r>
              <a:rPr lang="ru-RU" sz="2400" dirty="0"/>
              <a:t>Степень оригинальности научно-технической идеи, лежащей в основе инновации не интересует потреби- теля, который оценивает полезный эффект товара и затраты на его приобретение.</a:t>
            </a:r>
          </a:p>
          <a:p>
            <a:pPr>
              <a:lnSpc>
                <a:spcPct val="90000"/>
              </a:lnSpc>
              <a:defRPr/>
            </a:pPr>
            <a:r>
              <a:rPr lang="ru-RU" sz="2400" dirty="0"/>
              <a:t>Для производителя степень научно-технической новизны имеет принципиальное значение с точки зрения монопольного права на патентование товара и завоевания рынка.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Инновационная деятельность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>	</a:t>
            </a:r>
            <a:r>
              <a:rPr lang="ru-RU" sz="2800" dirty="0" smtClean="0"/>
              <a:t>Деятельность по организации и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800" dirty="0" smtClean="0"/>
              <a:t> 	осуществлению инновационных процессов.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800" dirty="0" smtClean="0"/>
              <a:t>	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800" dirty="0" smtClean="0"/>
              <a:t>	Инновационная деятельность представляет собой использование результатов НИОКР для создания</a:t>
            </a:r>
            <a:r>
              <a:rPr lang="en-US" sz="2800" dirty="0" smtClean="0"/>
              <a:t> </a:t>
            </a:r>
            <a:r>
              <a:rPr lang="ru-RU" sz="2800" dirty="0" smtClean="0"/>
              <a:t>нового или усовершенствованного продукта или услуги реализуемых на рынке и их распространение.</a:t>
            </a:r>
            <a:endParaRPr lang="ru-RU" sz="2800" dirty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Основные виды инновационной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2400" dirty="0" smtClean="0"/>
              <a:t>Научно-исследовательские и опытно</a:t>
            </a:r>
            <a:r>
              <a:rPr lang="en-US" sz="2400" dirty="0" smtClean="0"/>
              <a:t>-</a:t>
            </a:r>
            <a:r>
              <a:rPr lang="ru-RU" sz="2400" dirty="0" smtClean="0"/>
              <a:t>конструктор- </a:t>
            </a:r>
            <a:r>
              <a:rPr lang="ru-RU" sz="2400" dirty="0" err="1" smtClean="0"/>
              <a:t>ские</a:t>
            </a:r>
            <a:r>
              <a:rPr lang="ru-RU" sz="2400" dirty="0" smtClean="0"/>
              <a:t> работы.</a:t>
            </a:r>
          </a:p>
          <a:p>
            <a:pPr>
              <a:defRPr/>
            </a:pPr>
            <a:r>
              <a:rPr lang="ru-RU" sz="2400" dirty="0" smtClean="0"/>
              <a:t>Технологические работы, подготовка производства и проведение испытаний.</a:t>
            </a:r>
          </a:p>
          <a:p>
            <a:pPr>
              <a:defRPr/>
            </a:pPr>
            <a:r>
              <a:rPr lang="ru-RU" sz="2400" dirty="0" smtClean="0"/>
              <a:t>Приобретение патентов, лицензий и ноу-хау.</a:t>
            </a:r>
          </a:p>
          <a:p>
            <a:pPr>
              <a:defRPr/>
            </a:pPr>
            <a:r>
              <a:rPr lang="ru-RU" sz="2400" dirty="0" smtClean="0"/>
              <a:t>Инвестиционная деятельность по реализации </a:t>
            </a:r>
            <a:r>
              <a:rPr lang="ru-RU" sz="2400" dirty="0" err="1" smtClean="0"/>
              <a:t>инно</a:t>
            </a:r>
            <a:r>
              <a:rPr lang="ru-RU" sz="2400" dirty="0" smtClean="0"/>
              <a:t>- </a:t>
            </a:r>
            <a:r>
              <a:rPr lang="ru-RU" sz="2400" dirty="0" err="1" smtClean="0"/>
              <a:t>вационных</a:t>
            </a:r>
            <a:r>
              <a:rPr lang="ru-RU" sz="2400" dirty="0" smtClean="0"/>
              <a:t> проектов.</a:t>
            </a:r>
          </a:p>
          <a:p>
            <a:pPr>
              <a:defRPr/>
            </a:pPr>
            <a:r>
              <a:rPr lang="ru-RU" sz="2400" dirty="0" smtClean="0"/>
              <a:t>Сертификация и стандартизация инновационных продуктов.</a:t>
            </a:r>
          </a:p>
          <a:p>
            <a:pPr>
              <a:defRPr/>
            </a:pPr>
            <a:r>
              <a:rPr lang="ru-RU" sz="2400" dirty="0" smtClean="0"/>
              <a:t>Маркетинг и организация сбыта инновационной продукции.</a:t>
            </a:r>
          </a:p>
          <a:p>
            <a:pPr>
              <a:defRPr/>
            </a:pPr>
            <a:r>
              <a:rPr lang="ru-RU" sz="2400" dirty="0" smtClean="0"/>
              <a:t>Подготовка кадров для инновационной деятельности.</a:t>
            </a:r>
            <a:endParaRPr lang="ru-RU" sz="2400" dirty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Субъекты инновационной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Организации и лица, принимающие участие в инновационных процессах, организующие, ведущие, стимулирующие и развивающие инновационную деятельность.</a:t>
            </a:r>
          </a:p>
          <a:p>
            <a:pPr>
              <a:defRPr/>
            </a:pPr>
            <a:r>
              <a:rPr lang="ru-RU" dirty="0" smtClean="0"/>
              <a:t>Могут выполнять функции заказчиков, исполнителей или инвесторов инновационных проектов и программ.</a:t>
            </a:r>
            <a:endParaRPr lang="ru-RU" dirty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Структура инновационной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>  Основные элементы инновационной деятельности  - инновационные проекты и программы.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>	Инновационная инфраструктура направлена на содействие и поддержку инновационной деятельности.</a:t>
            </a:r>
            <a:endParaRPr lang="ru-RU" dirty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Инновационные проекты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>   </a:t>
            </a:r>
            <a:r>
              <a:rPr lang="ru-RU" sz="4000" dirty="0" smtClean="0"/>
              <a:t>Комплекс мероприятий по осуществлению в заданный промежуток времени действий для достижения определенных результатов инновационного процесса.</a:t>
            </a:r>
            <a:endParaRPr lang="ru-RU" dirty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Инновационный потенциал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>	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>	Способность эффективно осуществлять инновационную деятельность, определяемая наличием совокупности различных видов ресурсов: научно-технических, интеллектуальных, финансовых, материальных и других.</a:t>
            </a:r>
            <a:endParaRPr lang="ru-RU" dirty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dirty="0"/>
              <a:t>Определение категории «развитие»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2060575"/>
            <a:ext cx="8643938" cy="4073525"/>
          </a:xfrm>
        </p:spPr>
        <p:txBody>
          <a:bodyPr/>
          <a:lstStyle/>
          <a:p>
            <a:pPr>
              <a:defRPr/>
            </a:pPr>
            <a:r>
              <a:rPr lang="ru-RU" sz="2800" dirty="0"/>
              <a:t>Существенное, необходимое движение, </a:t>
            </a:r>
            <a:r>
              <a:rPr lang="ru-RU" sz="2800" dirty="0" err="1" smtClean="0"/>
              <a:t>измене-ние</a:t>
            </a:r>
            <a:r>
              <a:rPr lang="ru-RU" sz="2800" dirty="0" smtClean="0"/>
              <a:t> </a:t>
            </a:r>
            <a:r>
              <a:rPr lang="ru-RU" sz="2800" dirty="0"/>
              <a:t>во времени.</a:t>
            </a:r>
          </a:p>
          <a:p>
            <a:pPr>
              <a:defRPr/>
            </a:pPr>
            <a:r>
              <a:rPr lang="ru-RU" sz="2800" dirty="0"/>
              <a:t>Качественное изменение объектов, </a:t>
            </a:r>
            <a:r>
              <a:rPr lang="ru-RU" sz="2800" dirty="0" smtClean="0"/>
              <a:t>появление </a:t>
            </a:r>
            <a:r>
              <a:rPr lang="ru-RU" sz="2800" dirty="0"/>
              <a:t>новых форм, преобразование внутренних и внешних связей.</a:t>
            </a:r>
          </a:p>
          <a:p>
            <a:pPr>
              <a:defRPr/>
            </a:pPr>
            <a:r>
              <a:rPr lang="ru-RU" sz="2800" dirty="0"/>
              <a:t>В развитии техники и технологии </a:t>
            </a:r>
            <a:r>
              <a:rPr lang="ru-RU" sz="2800" dirty="0" smtClean="0"/>
              <a:t>периодически </a:t>
            </a:r>
            <a:r>
              <a:rPr lang="ru-RU" sz="2800" dirty="0"/>
              <a:t>происходят революционные скачки к </a:t>
            </a:r>
            <a:r>
              <a:rPr lang="ru-RU" sz="2800" dirty="0" err="1" smtClean="0"/>
              <a:t>качествен-но</a:t>
            </a:r>
            <a:r>
              <a:rPr lang="ru-RU" sz="2800" dirty="0" smtClean="0"/>
              <a:t> </a:t>
            </a:r>
            <a:r>
              <a:rPr lang="ru-RU" sz="2800" dirty="0"/>
              <a:t>новому уровню.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Инновационная экономика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2800"/>
              <a:t>«Экономика знаний», когда производство знаний является источником ее роста.</a:t>
            </a:r>
          </a:p>
          <a:p>
            <a:pPr>
              <a:defRPr/>
            </a:pPr>
            <a:r>
              <a:rPr lang="ru-RU" sz="2800"/>
              <a:t>Характеризуется преобладание рынка знаний и информации над рынками материально-вещественных товаров и ресурсов.</a:t>
            </a:r>
          </a:p>
          <a:p>
            <a:pPr>
              <a:defRPr/>
            </a:pPr>
            <a:r>
              <a:rPr lang="ru-RU" sz="2800"/>
              <a:t>Отличается значительным объемом затрат на сферу научных исследований, опытно-конструкторских работ, образования, разра- ботку программного обеспечения.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Инновационная сфера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44675"/>
            <a:ext cx="8229600" cy="4289425"/>
          </a:xfrm>
        </p:spPr>
        <p:txBody>
          <a:bodyPr/>
          <a:lstStyle/>
          <a:p>
            <a:pPr>
              <a:defRPr/>
            </a:pPr>
            <a:r>
              <a:rPr lang="ru-RU"/>
              <a:t>Высокотехнологичные отрасли высшего уровня (</a:t>
            </a:r>
            <a:r>
              <a:rPr lang="en-US"/>
              <a:t>high technologies)</a:t>
            </a:r>
            <a:r>
              <a:rPr lang="ru-RU"/>
              <a:t>.</a:t>
            </a:r>
          </a:p>
          <a:p>
            <a:pPr>
              <a:defRPr/>
            </a:pPr>
            <a:r>
              <a:rPr lang="ru-RU"/>
              <a:t>Высокотехнологичные отрасли средне</a:t>
            </a:r>
            <a:r>
              <a:rPr lang="en-US"/>
              <a:t>- </a:t>
            </a:r>
            <a:r>
              <a:rPr lang="ru-RU"/>
              <a:t>го уровня (</a:t>
            </a:r>
            <a:r>
              <a:rPr lang="en-US"/>
              <a:t>medium high  technologies)</a:t>
            </a:r>
            <a:r>
              <a:rPr lang="ru-RU"/>
              <a:t>.</a:t>
            </a:r>
            <a:endParaRPr lang="en-US"/>
          </a:p>
          <a:p>
            <a:pPr>
              <a:defRPr/>
            </a:pPr>
            <a:r>
              <a:rPr lang="ru-RU"/>
              <a:t>Сектор высокотехнологичных услуг.</a:t>
            </a:r>
          </a:p>
          <a:p>
            <a:pPr>
              <a:defRPr/>
            </a:pPr>
            <a:r>
              <a:rPr lang="ru-RU"/>
              <a:t>Сектор повышенного спроса на новые знания и технологии.</a:t>
            </a:r>
          </a:p>
          <a:p>
            <a:pPr>
              <a:defRPr/>
            </a:pPr>
            <a:endParaRPr lang="ru-RU"/>
          </a:p>
          <a:p>
            <a:pPr>
              <a:buFont typeface="Wingdings" pitchFamily="2" charset="2"/>
              <a:buNone/>
              <a:defRPr/>
            </a:pPr>
            <a:endParaRPr lang="ru-RU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5937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Международный стандарт понятия инновации как управленческой категории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0005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Руководство </a:t>
            </a:r>
            <a:r>
              <a:rPr lang="ru-RU" dirty="0" err="1" smtClean="0"/>
              <a:t>Фраскати</a:t>
            </a:r>
            <a:r>
              <a:rPr lang="ru-RU" dirty="0" smtClean="0"/>
              <a:t> –рекомендации по сбору, обработке и анализу информации о науке и инновациях.</a:t>
            </a:r>
          </a:p>
          <a:p>
            <a:pPr>
              <a:defRPr/>
            </a:pPr>
            <a:r>
              <a:rPr lang="ru-RU" dirty="0" smtClean="0"/>
              <a:t>Руководство Осло – общий подход к понятию инновации и методика сбора данных о технологических инновациях.</a:t>
            </a:r>
            <a:endParaRPr lang="ru-RU" dirty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/>
              <a:t>Высокотехнологичные отрасли высшего уровня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1600200"/>
            <a:ext cx="8715375" cy="45339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2800" i="1" dirty="0">
                <a:latin typeface="Times New Roman" pitchFamily="18" charset="0"/>
              </a:rPr>
              <a:t>Наукоемкие отрасли (</a:t>
            </a:r>
            <a:r>
              <a:rPr lang="en-US" sz="2800" i="1" dirty="0">
                <a:latin typeface="Times New Roman" pitchFamily="18" charset="0"/>
              </a:rPr>
              <a:t>hi-tech)</a:t>
            </a:r>
            <a:r>
              <a:rPr lang="ru-RU" sz="2800" i="1" dirty="0">
                <a:latin typeface="Times New Roman" pitchFamily="18" charset="0"/>
              </a:rPr>
              <a:t>: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>
                <a:effectLst/>
                <a:latin typeface="Times New Roman" pitchFamily="18" charset="0"/>
              </a:rPr>
              <a:t>	применение кремния, синтетических материалов, робототехника, информатика, биотехнология и космонавтика.</a:t>
            </a:r>
            <a:endParaRPr lang="en-US" sz="2800" dirty="0">
              <a:effectLst/>
              <a:latin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2800" i="1" dirty="0">
                <a:latin typeface="Times New Roman" pitchFamily="18" charset="0"/>
              </a:rPr>
              <a:t>Высокие технологии в обрабатывающей промышленности </a:t>
            </a:r>
            <a:r>
              <a:rPr lang="en-US" sz="2800" i="1" dirty="0">
                <a:latin typeface="Times New Roman" pitchFamily="18" charset="0"/>
              </a:rPr>
              <a:t>(leading edge)</a:t>
            </a:r>
            <a:r>
              <a:rPr lang="ru-RU" sz="2800" i="1" dirty="0">
                <a:latin typeface="Times New Roman" pitchFamily="18" charset="0"/>
              </a:rPr>
              <a:t>:</a:t>
            </a:r>
            <a:r>
              <a:rPr lang="ru-RU" sz="2800" dirty="0">
                <a:effectLst/>
                <a:latin typeface="Times New Roman" pitchFamily="18" charset="0"/>
              </a:rPr>
              <a:t> фармацевтической, производстве компьютеров, </a:t>
            </a:r>
            <a:r>
              <a:rPr lang="ru-RU" sz="2800" dirty="0" err="1" smtClean="0">
                <a:effectLst/>
                <a:latin typeface="Times New Roman" pitchFamily="18" charset="0"/>
              </a:rPr>
              <a:t>теле-радиоаппаратуры</a:t>
            </a:r>
            <a:r>
              <a:rPr lang="ru-RU" sz="2800" dirty="0" smtClean="0">
                <a:effectLst/>
                <a:latin typeface="Times New Roman" pitchFamily="18" charset="0"/>
              </a:rPr>
              <a:t> </a:t>
            </a:r>
            <a:r>
              <a:rPr lang="ru-RU" sz="2800" dirty="0">
                <a:effectLst/>
                <a:latin typeface="Times New Roman" pitchFamily="18" charset="0"/>
              </a:rPr>
              <a:t>и электронных </a:t>
            </a:r>
            <a:r>
              <a:rPr lang="ru-RU" sz="2800" dirty="0" smtClean="0">
                <a:effectLst/>
                <a:latin typeface="Times New Roman" pitchFamily="18" charset="0"/>
              </a:rPr>
              <a:t>компонентов</a:t>
            </a:r>
            <a:r>
              <a:rPr lang="ru-RU" sz="2800" dirty="0">
                <a:effectLst/>
                <a:latin typeface="Times New Roman" pitchFamily="18" charset="0"/>
              </a:rPr>
              <a:t>, приборостроении, </a:t>
            </a:r>
            <a:r>
              <a:rPr lang="ru-RU" sz="2800" dirty="0" err="1" smtClean="0">
                <a:effectLst/>
                <a:latin typeface="Times New Roman" pitchFamily="18" charset="0"/>
              </a:rPr>
              <a:t>авиа-космическом</a:t>
            </a:r>
            <a:r>
              <a:rPr lang="ru-RU" sz="2800" dirty="0" smtClean="0">
                <a:effectLst/>
                <a:latin typeface="Times New Roman" pitchFamily="18" charset="0"/>
              </a:rPr>
              <a:t> </a:t>
            </a:r>
            <a:r>
              <a:rPr lang="ru-RU" sz="2800" dirty="0">
                <a:effectLst/>
                <a:latin typeface="Times New Roman" pitchFamily="18" charset="0"/>
              </a:rPr>
              <a:t>и общем машиностроении.</a:t>
            </a:r>
          </a:p>
          <a:p>
            <a:pPr>
              <a:lnSpc>
                <a:spcPct val="80000"/>
              </a:lnSpc>
              <a:defRPr/>
            </a:pPr>
            <a:r>
              <a:rPr lang="ru-RU" sz="2800" dirty="0">
                <a:effectLst/>
                <a:latin typeface="Times New Roman" pitchFamily="18" charset="0"/>
              </a:rPr>
              <a:t>Затраты на НИОКР составляют не менее 10% от добавленной стоимости</a:t>
            </a:r>
            <a:r>
              <a:rPr lang="ru-RU" sz="2800" dirty="0"/>
              <a:t>. 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/>
              <a:t>Высокотехнологичные отрасли среднего уровня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60575"/>
            <a:ext cx="8229600" cy="4073525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2800" dirty="0">
                <a:effectLst/>
                <a:latin typeface="Times New Roman" pitchFamily="18" charset="0"/>
              </a:rPr>
              <a:t>Химическая промышленность, производство машин и оборудования общеэкономического и отраслевого назначения, бытовой техники, </a:t>
            </a:r>
            <a:r>
              <a:rPr lang="ru-RU" sz="2800" dirty="0" err="1">
                <a:effectLst/>
                <a:latin typeface="Times New Roman" pitchFamily="18" charset="0"/>
              </a:rPr>
              <a:t>элек</a:t>
            </a:r>
            <a:r>
              <a:rPr lang="ru-RU" sz="2800" dirty="0">
                <a:effectLst/>
                <a:latin typeface="Times New Roman" pitchFamily="18" charset="0"/>
              </a:rPr>
              <a:t>- </a:t>
            </a:r>
            <a:r>
              <a:rPr lang="ru-RU" sz="2800" dirty="0" err="1">
                <a:effectLst/>
                <a:latin typeface="Times New Roman" pitchFamily="18" charset="0"/>
              </a:rPr>
              <a:t>тротехническая</a:t>
            </a:r>
            <a:r>
              <a:rPr lang="ru-RU" sz="2800" dirty="0">
                <a:effectLst/>
                <a:latin typeface="Times New Roman" pitchFamily="18" charset="0"/>
              </a:rPr>
              <a:t> промышленность, автомобильная промышленность, железнодорожное </a:t>
            </a:r>
            <a:r>
              <a:rPr lang="ru-RU" sz="2800" dirty="0" err="1">
                <a:effectLst/>
                <a:latin typeface="Times New Roman" pitchFamily="18" charset="0"/>
              </a:rPr>
              <a:t>машиностро</a:t>
            </a:r>
            <a:r>
              <a:rPr lang="ru-RU" sz="2800" dirty="0">
                <a:effectLst/>
                <a:latin typeface="Times New Roman" pitchFamily="18" charset="0"/>
              </a:rPr>
              <a:t>- </a:t>
            </a:r>
            <a:r>
              <a:rPr lang="ru-RU" sz="2800" dirty="0" err="1">
                <a:effectLst/>
                <a:latin typeface="Times New Roman" pitchFamily="18" charset="0"/>
              </a:rPr>
              <a:t>ение</a:t>
            </a:r>
            <a:r>
              <a:rPr lang="ru-RU" sz="2800" dirty="0">
                <a:effectLst/>
                <a:latin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defRPr/>
            </a:pPr>
            <a:endParaRPr lang="ru-RU" sz="2800" dirty="0">
              <a:effectLst/>
              <a:latin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2800" dirty="0">
                <a:effectLst/>
                <a:latin typeface="Times New Roman" pitchFamily="18" charset="0"/>
              </a:rPr>
              <a:t>Отрасли производят наукоемкую продукцию, на которую доля затрат на НИОКР в добавленной стоимости выше средней по промышленности.</a:t>
            </a:r>
            <a:r>
              <a:rPr lang="ru-RU" sz="2800" dirty="0"/>
              <a:t> 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/>
              <a:t>Сектор высокотехнологичных услуг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00213"/>
            <a:ext cx="8229600" cy="4433887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/>
              <a:t>Телекоммуникации;</a:t>
            </a:r>
          </a:p>
          <a:p>
            <a:pPr>
              <a:lnSpc>
                <a:spcPct val="90000"/>
              </a:lnSpc>
              <a:defRPr/>
            </a:pPr>
            <a:r>
              <a:rPr lang="ru-RU"/>
              <a:t> Сфера НИОКР;</a:t>
            </a:r>
          </a:p>
          <a:p>
            <a:pPr>
              <a:lnSpc>
                <a:spcPct val="90000"/>
              </a:lnSpc>
              <a:defRPr/>
            </a:pPr>
            <a:r>
              <a:rPr lang="ru-RU"/>
              <a:t>Финансовая сфера и страхование;</a:t>
            </a:r>
          </a:p>
          <a:p>
            <a:pPr>
              <a:lnSpc>
                <a:spcPct val="90000"/>
              </a:lnSpc>
              <a:defRPr/>
            </a:pPr>
            <a:r>
              <a:rPr lang="ru-RU"/>
              <a:t> Компьютерные услуги;</a:t>
            </a:r>
          </a:p>
          <a:p>
            <a:pPr>
              <a:lnSpc>
                <a:spcPct val="90000"/>
              </a:lnSpc>
              <a:defRPr/>
            </a:pPr>
            <a:r>
              <a:rPr lang="ru-RU"/>
              <a:t> Инженерные и технические услуги;</a:t>
            </a:r>
          </a:p>
          <a:p>
            <a:pPr>
              <a:lnSpc>
                <a:spcPct val="90000"/>
              </a:lnSpc>
              <a:defRPr/>
            </a:pPr>
            <a:r>
              <a:rPr lang="ru-RU"/>
              <a:t> Консультирование;</a:t>
            </a:r>
          </a:p>
          <a:p>
            <a:pPr>
              <a:lnSpc>
                <a:spcPct val="90000"/>
              </a:lnSpc>
              <a:defRPr/>
            </a:pPr>
            <a:r>
              <a:rPr lang="ru-RU"/>
              <a:t> Маркетинговые услуги;</a:t>
            </a:r>
          </a:p>
          <a:p>
            <a:pPr>
              <a:lnSpc>
                <a:spcPct val="90000"/>
              </a:lnSpc>
              <a:defRPr/>
            </a:pPr>
            <a:r>
              <a:rPr lang="ru-RU"/>
              <a:t> Лизинговые услуги.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/>
              <a:t>Сектор повышенного спроса на новые знания и технологии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5038"/>
            <a:ext cx="8229600" cy="2376487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Образование.</a:t>
            </a:r>
            <a:endParaRPr lang="ru-RU" dirty="0"/>
          </a:p>
          <a:p>
            <a:pPr>
              <a:defRPr/>
            </a:pPr>
            <a:r>
              <a:rPr lang="ru-RU" dirty="0" smtClean="0"/>
              <a:t>Здравоохранение.</a:t>
            </a:r>
            <a:endParaRPr lang="ru-RU" dirty="0"/>
          </a:p>
          <a:p>
            <a:pPr>
              <a:defRPr/>
            </a:pPr>
            <a:r>
              <a:rPr lang="ru-RU" dirty="0"/>
              <a:t>Культура.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/>
              <a:t>Вклад высокотехнологичных отраслей в развитие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2800"/>
              <a:t>От 30 до 60% валового национального продукта США производится в отраслях, где бизнес-процессы непосредственно связаны с использованием знаний </a:t>
            </a:r>
            <a:r>
              <a:rPr lang="en-US" sz="2800"/>
              <a:t>(knowledge industries).</a:t>
            </a:r>
            <a:endParaRPr lang="ru-RU" sz="2800"/>
          </a:p>
          <a:p>
            <a:pPr>
              <a:defRPr/>
            </a:pPr>
            <a:r>
              <a:rPr lang="ru-RU" sz="2800"/>
              <a:t>Доля валовой добавленной стоимости отраслей высоких технологий: Ирландия - 16%, Южная Корея – 12,6%, Германия и Япония -11,7 и 10,7 соответственно.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Инновационный процесс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/>
              <a:t>	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3600"/>
              <a:t>	Творческий процесс создания и преобразования научных знаний в новую продукцию, признаваемую потребителем.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Виды инновационной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Научно-исследовательские и опытно-конструкторские работы.</a:t>
            </a:r>
          </a:p>
          <a:p>
            <a:pPr>
              <a:defRPr/>
            </a:pPr>
            <a:r>
              <a:rPr lang="ru-RU" dirty="0" smtClean="0"/>
              <a:t>Технологические работы, подготовка производства и испытания.</a:t>
            </a:r>
          </a:p>
          <a:p>
            <a:pPr>
              <a:defRPr/>
            </a:pPr>
            <a:r>
              <a:rPr lang="ru-RU" dirty="0" smtClean="0"/>
              <a:t>Приобретение патентов, лицензий и ноу-хау.</a:t>
            </a:r>
          </a:p>
          <a:p>
            <a:pPr>
              <a:defRPr/>
            </a:pPr>
            <a:r>
              <a:rPr lang="ru-RU" dirty="0" smtClean="0"/>
              <a:t>Инвестиционная деятельность по инновационным проектам.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Виды инновационной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Сертификация и стандартизация инновационных продуктов и технологических процессов, необходимых для их изготовления.</a:t>
            </a:r>
          </a:p>
          <a:p>
            <a:pPr>
              <a:defRPr/>
            </a:pPr>
            <a:r>
              <a:rPr lang="ru-RU" dirty="0" smtClean="0"/>
              <a:t>Маркетинг и организация рынков сбыта инновационной продукции.</a:t>
            </a:r>
          </a:p>
          <a:p>
            <a:pPr>
              <a:defRPr/>
            </a:pPr>
            <a:r>
              <a:rPr lang="ru-RU" dirty="0" smtClean="0"/>
              <a:t>Подготовка и переподготовка кадров для инновационной деятельности.</a:t>
            </a:r>
            <a:endParaRPr lang="ru-RU" dirty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Типология инноваций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3000" dirty="0" smtClean="0"/>
              <a:t>По степени новизны (базисные и улучшающие).</a:t>
            </a:r>
          </a:p>
          <a:p>
            <a:pPr>
              <a:defRPr/>
            </a:pPr>
            <a:r>
              <a:rPr lang="ru-RU" sz="3000" dirty="0" smtClean="0"/>
              <a:t>По радикальности инновации.</a:t>
            </a:r>
          </a:p>
          <a:p>
            <a:pPr>
              <a:defRPr/>
            </a:pPr>
            <a:r>
              <a:rPr lang="ru-RU" sz="3000" dirty="0" smtClean="0"/>
              <a:t>По характеру практической деятельности, в которой используются инновации (производственные и управленческие).</a:t>
            </a:r>
          </a:p>
          <a:p>
            <a:pPr>
              <a:defRPr/>
            </a:pPr>
            <a:r>
              <a:rPr lang="ru-RU" sz="3000" dirty="0" smtClean="0"/>
              <a:t>По технологическим параметрам инновации (продуктовые и процессные).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Базисные и улучшающие инновации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Базисная (радикальная) инновация – основывается на научном открытии или крупном изобретении и направлено на освоение принципиально новых продуктов, услуг и технологий новых поколений.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Улучшающая инновация – направлена на улучшение параметров существующих продуктов и технологий.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dirty="0"/>
              <a:t>Определение понятия «инновация»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16113"/>
            <a:ext cx="8229600" cy="4217987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2400"/>
              <a:t>Превращение потенциального научно-технического прогресса в реальный, воплощающийся в новых продуктах и технологиях;</a:t>
            </a:r>
          </a:p>
          <a:p>
            <a:pPr>
              <a:lnSpc>
                <a:spcPct val="80000"/>
              </a:lnSpc>
              <a:defRPr/>
            </a:pPr>
            <a:r>
              <a:rPr lang="ru-RU" sz="2400"/>
              <a:t>Результат творческого процесса в виде новых потребительских стоимостей;</a:t>
            </a:r>
          </a:p>
          <a:p>
            <a:pPr>
              <a:lnSpc>
                <a:spcPct val="80000"/>
              </a:lnSpc>
              <a:defRPr/>
            </a:pPr>
            <a:r>
              <a:rPr lang="ru-RU" sz="2400"/>
              <a:t>Результат творческой деятельности, направленный на разработку, создание и распространение новых видов изделий, технологий и организационных решений;</a:t>
            </a:r>
          </a:p>
          <a:p>
            <a:pPr>
              <a:lnSpc>
                <a:spcPct val="80000"/>
              </a:lnSpc>
              <a:defRPr/>
            </a:pPr>
            <a:r>
              <a:rPr lang="ru-RU" sz="2400"/>
              <a:t>Новый способ удовлетворения сложившихся общест- венных потребностей, обеспечивающий прирост полезного эффекта.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dirty="0" smtClean="0"/>
              <a:t>Закономерности динамики базисных и улучшающих инноваций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Отраслевые технологические лидеры или крупные организации акцентируются на улучшающих инновациях.</a:t>
            </a:r>
          </a:p>
          <a:p>
            <a:pPr>
              <a:defRPr/>
            </a:pPr>
            <a:r>
              <a:rPr lang="ru-RU" dirty="0" smtClean="0"/>
              <a:t>Новички и отраслевые аутсайдеры пытаются нарушить сложившуюся расстановку сил за счет инициации базовых инноваций.</a:t>
            </a:r>
            <a:endParaRPr lang="ru-RU" dirty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dirty="0" smtClean="0"/>
              <a:t>Закономерности динамики базисных и улучшающих инноваций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575"/>
            <a:ext cx="8229600" cy="407352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>	В молодых отраслях на ранних стадиях жизненного цикла превалируют радикальные базисные инновации.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>	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>	В старых отраслях подавляющее большинство составляют улучшающие приростные инновации.</a:t>
            </a:r>
            <a:endParaRPr lang="ru-RU" dirty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Потоки инноваций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Множественные инновации разной степени радикальности, посредством которых достигается преимущество от периодов улучшающих инноваций и формируется направление и темп базисных инноваций.</a:t>
            </a:r>
            <a:endParaRPr lang="ru-RU" dirty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Производственные и управленческие инновации.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45339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Производственные инновации </a:t>
            </a:r>
            <a:r>
              <a:rPr lang="ru-RU" dirty="0" err="1" smtClean="0"/>
              <a:t>реализу</a:t>
            </a:r>
            <a:r>
              <a:rPr lang="ru-RU" dirty="0" smtClean="0"/>
              <a:t>- </a:t>
            </a:r>
            <a:r>
              <a:rPr lang="ru-RU" dirty="0" err="1" smtClean="0"/>
              <a:t>ются</a:t>
            </a:r>
            <a:r>
              <a:rPr lang="ru-RU" dirty="0" smtClean="0"/>
              <a:t> в первичной производственной деятельности  в новых продуктах, услугах и технологиях.</a:t>
            </a:r>
          </a:p>
          <a:p>
            <a:pPr>
              <a:defRPr/>
            </a:pPr>
            <a:r>
              <a:rPr lang="ru-RU" dirty="0" smtClean="0"/>
              <a:t>Управленческие инновации </a:t>
            </a:r>
            <a:r>
              <a:rPr lang="ru-RU" dirty="0" err="1" smtClean="0"/>
              <a:t>представля</a:t>
            </a:r>
            <a:r>
              <a:rPr lang="ru-RU" dirty="0" smtClean="0"/>
              <a:t>- ют собой новое знание, воплощенное в новых административных процессах, организационных структурах и </a:t>
            </a:r>
            <a:r>
              <a:rPr lang="ru-RU" dirty="0" err="1" smtClean="0"/>
              <a:t>управлен</a:t>
            </a:r>
            <a:r>
              <a:rPr lang="ru-RU" dirty="0" smtClean="0"/>
              <a:t>- </a:t>
            </a:r>
            <a:r>
              <a:rPr lang="ru-RU" dirty="0" err="1" smtClean="0"/>
              <a:t>ческих</a:t>
            </a:r>
            <a:r>
              <a:rPr lang="ru-RU" dirty="0" smtClean="0"/>
              <a:t> технологиях.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Динамика производственных и управленческих инноваций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>	Темпы осуществления производствен- </a:t>
            </a:r>
            <a:r>
              <a:rPr lang="ru-RU" dirty="0" err="1" smtClean="0"/>
              <a:t>ных</a:t>
            </a:r>
            <a:r>
              <a:rPr lang="ru-RU" dirty="0" smtClean="0"/>
              <a:t> инноваций выше управленческих.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>	Отставание управленческих инноваций и возникающий разрыв называются </a:t>
            </a:r>
            <a:r>
              <a:rPr lang="ru-RU" u="sng" dirty="0" smtClean="0"/>
              <a:t>организационным лагом.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FFFF00"/>
                </a:solidFill>
              </a:rPr>
              <a:t>	</a:t>
            </a:r>
            <a:endParaRPr lang="ru-RU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FFFF00"/>
                </a:solidFill>
              </a:rPr>
              <a:t>	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Организационный лаг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45339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Ситуация, когда производственные инновации осуществляются в условиях старых управленческих структур, негативно влияет на результативность инновационной деятельности и общую эффективность организации.</a:t>
            </a:r>
          </a:p>
          <a:p>
            <a:pPr>
              <a:defRPr/>
            </a:pPr>
            <a:r>
              <a:rPr lang="ru-RU" dirty="0" smtClean="0"/>
              <a:t>Избежать возникновения </a:t>
            </a:r>
            <a:r>
              <a:rPr lang="ru-RU" dirty="0" err="1" smtClean="0"/>
              <a:t>организацион</a:t>
            </a:r>
            <a:r>
              <a:rPr lang="ru-RU" dirty="0" smtClean="0"/>
              <a:t>- </a:t>
            </a:r>
            <a:r>
              <a:rPr lang="ru-RU" dirty="0" err="1" smtClean="0"/>
              <a:t>ного</a:t>
            </a:r>
            <a:r>
              <a:rPr lang="ru-RU" dirty="0" smtClean="0"/>
              <a:t> лага удается в рамках реализации концепции </a:t>
            </a:r>
            <a:r>
              <a:rPr lang="ru-RU" dirty="0" err="1" smtClean="0"/>
              <a:t>реинжиниринга</a:t>
            </a:r>
            <a:r>
              <a:rPr lang="ru-RU" dirty="0" smtClean="0"/>
              <a:t> </a:t>
            </a:r>
            <a:r>
              <a:rPr lang="ru-RU" dirty="0" err="1" smtClean="0"/>
              <a:t>бизнес-процес</a:t>
            </a:r>
            <a:r>
              <a:rPr lang="ru-RU" dirty="0" smtClean="0"/>
              <a:t> сов.</a:t>
            </a:r>
            <a:endParaRPr lang="ru-RU" dirty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Стратегические инновации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575"/>
            <a:ext cx="8229600" cy="407352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>	 Представляют собой прорывные, ради- </a:t>
            </a:r>
            <a:r>
              <a:rPr lang="ru-RU" dirty="0" err="1" smtClean="0"/>
              <a:t>кальные</a:t>
            </a:r>
            <a:r>
              <a:rPr lang="ru-RU" dirty="0" smtClean="0"/>
              <a:t> управленческие инновации в виде новых подходов к управлению социально-экономическими объектами, новых способов ведения бизнеса или новых способов конкурентной борьбы.</a:t>
            </a:r>
            <a:endParaRPr lang="ru-RU" dirty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Примеры успешных стратегических инноваций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217987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Оказание банковских услуг по Интернету.</a:t>
            </a:r>
          </a:p>
          <a:p>
            <a:pPr>
              <a:defRPr/>
            </a:pPr>
            <a:r>
              <a:rPr lang="ru-RU" dirty="0" smtClean="0"/>
              <a:t>Создание системы </a:t>
            </a:r>
            <a:r>
              <a:rPr lang="ru-RU" dirty="0" err="1" smtClean="0"/>
              <a:t>низкозатраных</a:t>
            </a:r>
            <a:r>
              <a:rPr lang="ru-RU" dirty="0" smtClean="0"/>
              <a:t> авиаперевозок </a:t>
            </a:r>
            <a:r>
              <a:rPr lang="en-US" dirty="0" err="1" smtClean="0"/>
              <a:t>EasyJet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dirty="0" err="1" smtClean="0"/>
              <a:t>Ryanair</a:t>
            </a:r>
            <a:r>
              <a:rPr lang="en-US" dirty="0" smtClean="0"/>
              <a:t>.</a:t>
            </a:r>
          </a:p>
          <a:p>
            <a:pPr>
              <a:defRPr/>
            </a:pPr>
            <a:r>
              <a:rPr lang="ru-RU" dirty="0" smtClean="0"/>
              <a:t>Прямое страхование.</a:t>
            </a:r>
          </a:p>
          <a:p>
            <a:pPr>
              <a:defRPr/>
            </a:pPr>
            <a:r>
              <a:rPr lang="ru-RU" dirty="0" smtClean="0"/>
              <a:t>Распространение новостей </a:t>
            </a:r>
            <a:r>
              <a:rPr lang="en-US" dirty="0" smtClean="0"/>
              <a:t>online.</a:t>
            </a:r>
            <a:endParaRPr lang="ru-RU" dirty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Продуктовые и процессные инновации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Продуктовая инновация – получение нового товара или услуги с целью удовлетворения рыночной потребности.</a:t>
            </a:r>
          </a:p>
          <a:p>
            <a:pPr>
              <a:defRPr/>
            </a:pPr>
            <a:r>
              <a:rPr lang="ru-RU" dirty="0" smtClean="0"/>
              <a:t>Процессная инновация – предполагает новые элементы, введенные в производственные, управленческие, организационные, маркетинговые, логистические и другие процессы.</a:t>
            </a:r>
            <a:endParaRPr lang="ru-RU" dirty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Интегральные показатели осуществления инноваций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45339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 Интенсивность осуществления </a:t>
            </a:r>
            <a:r>
              <a:rPr lang="ru-RU" dirty="0" err="1" smtClean="0"/>
              <a:t>иннова</a:t>
            </a:r>
            <a:r>
              <a:rPr lang="ru-RU" dirty="0" smtClean="0"/>
              <a:t>- </a:t>
            </a:r>
            <a:r>
              <a:rPr lang="ru-RU" dirty="0" err="1" smtClean="0"/>
              <a:t>ций</a:t>
            </a:r>
            <a:r>
              <a:rPr lang="ru-RU" dirty="0" smtClean="0"/>
              <a:t> – степень </a:t>
            </a:r>
            <a:r>
              <a:rPr lang="ru-RU" dirty="0" err="1" smtClean="0"/>
              <a:t>инновационности</a:t>
            </a:r>
            <a:r>
              <a:rPr lang="ru-RU" dirty="0" smtClean="0"/>
              <a:t>, </a:t>
            </a:r>
            <a:r>
              <a:rPr lang="ru-RU" dirty="0" err="1" smtClean="0"/>
              <a:t>измеря</a:t>
            </a:r>
            <a:r>
              <a:rPr lang="ru-RU" dirty="0" smtClean="0"/>
              <a:t>- </a:t>
            </a:r>
            <a:r>
              <a:rPr lang="ru-RU" dirty="0" err="1" smtClean="0"/>
              <a:t>емая</a:t>
            </a:r>
            <a:r>
              <a:rPr lang="ru-RU" dirty="0" smtClean="0"/>
              <a:t> числом инноваций, осуществленных за определенный период времени.</a:t>
            </a:r>
          </a:p>
          <a:p>
            <a:pPr>
              <a:defRPr/>
            </a:pPr>
            <a:r>
              <a:rPr lang="ru-RU" dirty="0" smtClean="0"/>
              <a:t>Скорость распространения инноваций – характеризует способность быстро </a:t>
            </a:r>
            <a:r>
              <a:rPr lang="ru-RU" dirty="0" err="1" smtClean="0"/>
              <a:t>реаги</a:t>
            </a:r>
            <a:r>
              <a:rPr lang="ru-RU" dirty="0" smtClean="0"/>
              <a:t>- </a:t>
            </a:r>
            <a:r>
              <a:rPr lang="ru-RU" dirty="0" err="1" smtClean="0"/>
              <a:t>ровать</a:t>
            </a:r>
            <a:r>
              <a:rPr lang="ru-RU" dirty="0" smtClean="0"/>
              <a:t> на инновации, определяемая быстротой введения инновации после их первого осуществления.</a:t>
            </a:r>
            <a:endParaRPr lang="ru-RU" dirty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Определение понятия «инновация»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Инновация (нововведение) – это конечный результат творческой деятельности, получивший воплощение в виде новой или усовершенствованной продукции или технологии, применимых на практике и способных удовлетворять определенные потребности.</a:t>
            </a:r>
            <a:endParaRPr lang="ru-RU" dirty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4438"/>
            <a:ext cx="9144000" cy="509428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3600" dirty="0" smtClean="0"/>
              <a:t>	</a:t>
            </a:r>
            <a:r>
              <a:rPr lang="ru-RU" sz="3600" dirty="0" smtClean="0"/>
              <a:t>Менеджмент инновационных проектов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dirty="0" smtClean="0"/>
              <a:t>и программ (</a:t>
            </a:r>
            <a:r>
              <a:rPr lang="en-US" sz="3600" dirty="0" smtClean="0"/>
              <a:t>Innovative Project &amp; </a:t>
            </a:r>
            <a:r>
              <a:rPr lang="en-US" sz="3600" dirty="0" err="1" smtClean="0"/>
              <a:t>Programme</a:t>
            </a:r>
            <a:r>
              <a:rPr lang="en-US" sz="3600" dirty="0" smtClean="0"/>
              <a:t> Management</a:t>
            </a:r>
            <a:r>
              <a:rPr lang="ru-RU" sz="3600" dirty="0" smtClean="0"/>
              <a:t>)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rgbClr val="00CCFF"/>
                </a:solidFill>
              </a:rPr>
              <a:t>–</a:t>
            </a:r>
            <a:r>
              <a:rPr lang="en-US" sz="3600" dirty="0" smtClean="0">
                <a:solidFill>
                  <a:srgbClr val="00CCFF"/>
                </a:solidFill>
              </a:rPr>
              <a:t> </a:t>
            </a:r>
            <a:r>
              <a:rPr lang="ru-RU" sz="3600" dirty="0" smtClean="0">
                <a:solidFill>
                  <a:srgbClr val="00CCFF"/>
                </a:solidFill>
              </a:rPr>
              <a:t> это деятельность людей по осуществлению новых ценностей будущего в изменяющейся среде.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Принципиальное отличие проектного подхода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75"/>
            <a:ext cx="8229600" cy="4500563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Операционный подход применим для </a:t>
            </a:r>
            <a:r>
              <a:rPr lang="ru-RU" sz="2800" dirty="0" smtClean="0">
                <a:solidFill>
                  <a:srgbClr val="00CCFF"/>
                </a:solidFill>
              </a:rPr>
              <a:t>деятельности, имеющей регулярный и повторяющийся характер в условиях стабильности внешней среды.</a:t>
            </a:r>
          </a:p>
          <a:p>
            <a:pPr eaLnBrk="1" hangingPunct="1">
              <a:defRPr/>
            </a:pPr>
            <a:r>
              <a:rPr lang="ru-RU" sz="2800" dirty="0" smtClean="0"/>
              <a:t>Проектный подход предназначен для </a:t>
            </a:r>
            <a:r>
              <a:rPr lang="ru-RU" sz="2800" dirty="0" smtClean="0">
                <a:solidFill>
                  <a:srgbClr val="00CCFF"/>
                </a:solidFill>
              </a:rPr>
              <a:t>деятельности, имеющей неповторяющийся, уникальный характер в условиях риска, неопределенности и нестабильности внешней среды.</a:t>
            </a:r>
          </a:p>
          <a:p>
            <a:pPr eaLnBrk="1" hangingPunct="1">
              <a:defRPr/>
            </a:pPr>
            <a:endParaRPr lang="ru-RU" dirty="0" smtClean="0">
              <a:solidFill>
                <a:srgbClr val="00CCFF"/>
              </a:solidFill>
            </a:endParaRPr>
          </a:p>
          <a:p>
            <a:pPr eaLnBrk="1" hangingPunct="1">
              <a:defRPr/>
            </a:pPr>
            <a:endParaRPr lang="ru-RU" dirty="0" smtClean="0">
              <a:solidFill>
                <a:srgbClr val="00CCFF"/>
              </a:solidFill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Определение проекта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76475"/>
            <a:ext cx="8229600" cy="38576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	Проект (от лат.</a:t>
            </a:r>
            <a:r>
              <a:rPr lang="en-US" smtClean="0"/>
              <a:t>projectus – </a:t>
            </a:r>
            <a:r>
              <a:rPr lang="ru-RU" smtClean="0"/>
              <a:t>брошенный вперед) – это деятельность по созданию новых ценностей будущего, которая является уникальной по совокупности условий осуществления.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Принятые определения проекта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00213"/>
            <a:ext cx="8229600" cy="48244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500" dirty="0" smtClean="0"/>
              <a:t>Уникальный процесс, состоящий из совокупности скоординированной и управляемой деятельности, с начальной и конечной датами, предпринятый для достижения цели, соответствующей конкретным требованиям, включающий ограничения сроков, стоимости и ресурсов </a:t>
            </a:r>
            <a:r>
              <a:rPr lang="ru-RU" sz="2500" dirty="0" smtClean="0">
                <a:solidFill>
                  <a:srgbClr val="00CCFF"/>
                </a:solidFill>
              </a:rPr>
              <a:t>- </a:t>
            </a:r>
            <a:r>
              <a:rPr lang="ru-RU" sz="2000" dirty="0" smtClean="0">
                <a:solidFill>
                  <a:srgbClr val="00CCFF"/>
                </a:solidFill>
              </a:rPr>
              <a:t>ГОСТ Р ИСО 10006-2005.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500" dirty="0" smtClean="0"/>
              <a:t>Процесс достижения поставленных целей в рамках особого, конкретного комплекса условий – </a:t>
            </a:r>
            <a:r>
              <a:rPr lang="en-US" sz="2000" dirty="0" smtClean="0"/>
              <a:t>ISO 9000</a:t>
            </a:r>
            <a:r>
              <a:rPr lang="ru-RU" sz="2000" dirty="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500" dirty="0" smtClean="0"/>
              <a:t>Целенаправленная деятельность временного характера. Предназначенная для создания уникального продукта или услуги </a:t>
            </a:r>
            <a:r>
              <a:rPr lang="ru-RU" sz="2500" dirty="0" smtClean="0">
                <a:solidFill>
                  <a:srgbClr val="00CCFF"/>
                </a:solidFill>
              </a:rPr>
              <a:t>- </a:t>
            </a:r>
            <a:r>
              <a:rPr lang="ru-RU" sz="2400" dirty="0" smtClean="0">
                <a:solidFill>
                  <a:srgbClr val="00CCFF"/>
                </a:solidFill>
              </a:rPr>
              <a:t>Ассоциация управления проектами</a:t>
            </a:r>
            <a:r>
              <a:rPr lang="ru-RU" sz="2000" dirty="0" smtClean="0">
                <a:solidFill>
                  <a:srgbClr val="00CCFF"/>
                </a:solidFill>
              </a:rPr>
              <a:t> СОВНЕТ.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000" dirty="0" smtClean="0">
              <a:solidFill>
                <a:srgbClr val="00CCFF"/>
              </a:solidFill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/>
              <a:t/>
            </a:r>
            <a:br>
              <a:rPr lang="ru-RU" sz="3600" smtClean="0"/>
            </a:b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7338"/>
            <a:ext cx="8229600" cy="48244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создание новых продуктов или услуг;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действия, направленные на изменение структуры, политики или стиля организации;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разработка или внедрение новой или модифицированной информационной системы;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разработка новых бизнес-процессов;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политическая компания. 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ru-RU" sz="2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26035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Примеры видов работ, которые можно </a:t>
            </a:r>
          </a:p>
          <a:p>
            <a:pPr algn="ctr">
              <a:defRPr/>
            </a:pPr>
            <a:r>
              <a:rPr lang="ru-RU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назвать  проектами: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719138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smtClean="0"/>
              <a:t>Основные характеристики любого проекта:</a:t>
            </a:r>
            <a:br>
              <a:rPr lang="ru-RU" sz="3200" smtClean="0"/>
            </a:br>
            <a:endParaRPr lang="ru-RU" sz="320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412875"/>
            <a:ext cx="9144000" cy="50403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Является новым, поскольку не имеет аналогов;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реализуется с определенной целью;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Имеет хорошо определенные принципы и задачи;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Представляет собой  инструмент для реализации намеченного изменения;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Использует различные виды ресурсов;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Требует для выполнения определенного времени и затрат;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Завершается сдачей в эксплуатацию конкретного продукта.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Определение программы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	</a:t>
            </a:r>
            <a:r>
              <a:rPr lang="ru-RU" sz="2800" b="1" dirty="0" smtClean="0">
                <a:solidFill>
                  <a:srgbClr val="00CCFF"/>
                </a:solidFill>
              </a:rPr>
              <a:t>Программа - это совокупность  проектов, объединенных целью по созданию новых ценностей будущего.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b="1" dirty="0" smtClean="0">
              <a:solidFill>
                <a:srgbClr val="00CCFF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	</a:t>
            </a:r>
            <a:r>
              <a:rPr lang="ru-RU" sz="2400" dirty="0" smtClean="0"/>
              <a:t>В программе проекты могут реализовываться независимо.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	Проекты, имеющие частные цели, служат главной цели программы.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	Отдельные проекты в программе могут не давать выгоду.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Определения понятия «Управление проектами»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Планирование, организация, мониторинг, контроль и регистрация всех аспектов проекта и поощрение всех участников для достижения целей проекта </a:t>
            </a:r>
            <a:r>
              <a:rPr lang="ru-RU" sz="2800" dirty="0" smtClean="0">
                <a:solidFill>
                  <a:srgbClr val="00CCFF"/>
                </a:solidFill>
              </a:rPr>
              <a:t>– ГОСТ Р ИСО 10006-2005.</a:t>
            </a:r>
          </a:p>
          <a:p>
            <a:pPr eaLnBrk="1" hangingPunct="1">
              <a:defRPr/>
            </a:pPr>
            <a:r>
              <a:rPr lang="ru-RU" sz="2800" dirty="0" smtClean="0"/>
              <a:t>Использование знаний, навыков, методов, средств и технологий при выполнении проекта с целью достижения или превышения ожиданий участников проекта </a:t>
            </a:r>
            <a:r>
              <a:rPr lang="ru-RU" sz="2800" dirty="0" smtClean="0">
                <a:solidFill>
                  <a:srgbClr val="00CCFF"/>
                </a:solidFill>
              </a:rPr>
              <a:t>– Ассоциация управления проектами СОВНЕТ.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Определения понятия «Управление проектами»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4500"/>
            <a:ext cx="8229600" cy="48101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dirty="0" smtClean="0"/>
              <a:t>Контролируемое выполнение определенного изменения </a:t>
            </a:r>
            <a:r>
              <a:rPr lang="en-US" dirty="0" smtClean="0">
                <a:solidFill>
                  <a:srgbClr val="00CCFF"/>
                </a:solidFill>
              </a:rPr>
              <a:t>– </a:t>
            </a:r>
            <a:r>
              <a:rPr lang="ru-RU" sz="2400" dirty="0" smtClean="0">
                <a:solidFill>
                  <a:srgbClr val="00CCFF"/>
                </a:solidFill>
              </a:rPr>
              <a:t>Ассоциация менеджмента проектов (Великобритания).</a:t>
            </a:r>
            <a:endParaRPr lang="en-US" sz="2400" dirty="0" smtClean="0">
              <a:solidFill>
                <a:srgbClr val="00CCFF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 smtClean="0"/>
              <a:t>Применение знаний, умений и навыков, инструментов и методов проектной деятельности для выполнения требований проекта – </a:t>
            </a:r>
            <a:r>
              <a:rPr lang="ru-RU" sz="2000" dirty="0" smtClean="0">
                <a:solidFill>
                  <a:srgbClr val="00CCFF"/>
                </a:solidFill>
              </a:rPr>
              <a:t>Свод знаний по менеджменту проектов (Институт менеджмента проектов США).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 smtClean="0"/>
              <a:t>Совокупность руководящих задач, организации, технических приемов и средств для осуществления проекта – </a:t>
            </a:r>
            <a:r>
              <a:rPr lang="ru-RU" sz="2000" dirty="0" smtClean="0">
                <a:solidFill>
                  <a:srgbClr val="00CCFF"/>
                </a:solidFill>
              </a:rPr>
              <a:t>Немецкий институт стандартов.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08050"/>
            <a:ext cx="9144000" cy="59499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	Несмотря на то, что традиционные инструменты и используются 	в управлении проектами, опыта операционной и функциональной деятельности недостаточно для осуществления конкретного проекта.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	</a:t>
            </a:r>
            <a:r>
              <a:rPr lang="ru-RU" sz="2800" dirty="0" smtClean="0">
                <a:solidFill>
                  <a:srgbClr val="FFFF00"/>
                </a:solidFill>
              </a:rPr>
              <a:t>	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FF0066"/>
                </a:solidFill>
              </a:rPr>
              <a:t>	</a:t>
            </a:r>
            <a:r>
              <a:rPr lang="ru-RU" dirty="0" smtClean="0">
                <a:solidFill>
                  <a:srgbClr val="00CCFF"/>
                </a:solidFill>
              </a:rPr>
              <a:t>Для создания «нового в будущем» известных подходов, моделей, методов и средств всегда недостаточно.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FFFF00"/>
                </a:solidFill>
              </a:rPr>
              <a:t>	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FFFF00"/>
                </a:solidFill>
              </a:rPr>
              <a:t>	</a:t>
            </a:r>
            <a:r>
              <a:rPr lang="ru-RU" sz="2800" dirty="0" smtClean="0"/>
              <a:t>Это ведет к обособлению и профессионализации деятельности по управлению проектами.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dirty="0" smtClean="0">
              <a:solidFill>
                <a:srgbClr val="FF0066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	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6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6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256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dirty="0" smtClean="0"/>
              <a:t>Новшества и инновации</a:t>
            </a:r>
            <a:endParaRPr lang="ru-RU" sz="400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4500"/>
            <a:ext cx="8229600" cy="4500563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dirty="0"/>
              <a:t>	Идея, теория, формула, предложение, проект, результат исследований, </a:t>
            </a:r>
            <a:r>
              <a:rPr lang="ru-RU" dirty="0" smtClean="0"/>
              <a:t>открытие</a:t>
            </a:r>
            <a:r>
              <a:rPr lang="ru-RU" dirty="0"/>
              <a:t>, изобретение, «ноу-хау» - </a:t>
            </a:r>
            <a:r>
              <a:rPr lang="ru-RU" dirty="0" smtClean="0"/>
              <a:t>выступают </a:t>
            </a:r>
            <a:r>
              <a:rPr lang="ru-RU" dirty="0"/>
              <a:t>в качестве новшества, но </a:t>
            </a:r>
            <a:r>
              <a:rPr lang="ru-RU" dirty="0" smtClean="0"/>
              <a:t>инновацией </a:t>
            </a:r>
            <a:r>
              <a:rPr lang="ru-RU" dirty="0"/>
              <a:t>становятся лишь </a:t>
            </a:r>
            <a:r>
              <a:rPr lang="ru-RU" dirty="0" err="1" smtClean="0"/>
              <a:t>воплотив-шись</a:t>
            </a:r>
            <a:r>
              <a:rPr lang="ru-RU" dirty="0" smtClean="0"/>
              <a:t> </a:t>
            </a:r>
            <a:r>
              <a:rPr lang="ru-RU" dirty="0"/>
              <a:t>в изделия, услуги или технологии, </a:t>
            </a:r>
            <a:r>
              <a:rPr lang="ru-RU" dirty="0" smtClean="0"/>
              <a:t>воспринятыми </a:t>
            </a:r>
            <a:r>
              <a:rPr lang="ru-RU" dirty="0"/>
              <a:t>потребителем.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66838" y="908050"/>
            <a:ext cx="7777162" cy="48974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/>
              <a:t>	</a:t>
            </a:r>
            <a:r>
              <a:rPr lang="ru-RU" smtClean="0">
                <a:solidFill>
                  <a:srgbClr val="00CCFF"/>
                </a:solidFill>
              </a:rPr>
              <a:t>Проектный подход – это организация целевой, временной и уникальной деятельности по преобразованиям в окружающей среде.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/>
              <a:t>	На практике нет и не может быть единого подхода и модели для любого типа проектов.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/>
              <a:t>	Опыта проектной практики всегда недостаточно для реализации конкретного проекта.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mtClean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/>
              <a:t>Модель инновационного процесса</a:t>
            </a:r>
          </a:p>
        </p:txBody>
      </p:sp>
      <p:sp>
        <p:nvSpPr>
          <p:cNvPr id="40978" name="Rectangle 18"/>
          <p:cNvSpPr>
            <a:spLocks noGrp="1" noChangeArrowheads="1"/>
          </p:cNvSpPr>
          <p:nvPr>
            <p:ph idx="1"/>
          </p:nvPr>
        </p:nvSpPr>
        <p:spPr>
          <a:xfrm>
            <a:off x="2339975" y="3357563"/>
            <a:ext cx="360363" cy="144462"/>
          </a:xfrm>
          <a:prstGeom prst="rightArrow">
            <a:avLst>
              <a:gd name="adj1" fmla="val 50000"/>
              <a:gd name="adj2" fmla="val 62363"/>
            </a:avLst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80000"/>
              </a:lnSpc>
              <a:defRPr/>
            </a:pPr>
            <a:endParaRPr lang="ru-RU" sz="800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827088" y="3141663"/>
            <a:ext cx="576262" cy="504825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79877" name="Rectangle 6"/>
          <p:cNvSpPr>
            <a:spLocks noChangeArrowheads="1"/>
          </p:cNvSpPr>
          <p:nvPr/>
        </p:nvSpPr>
        <p:spPr bwMode="auto">
          <a:xfrm>
            <a:off x="1763713" y="3141663"/>
            <a:ext cx="576262" cy="504825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1600" b="1"/>
              <a:t>ПИ</a:t>
            </a:r>
          </a:p>
        </p:txBody>
      </p:sp>
      <p:sp>
        <p:nvSpPr>
          <p:cNvPr id="79878" name="Rectangle 7"/>
          <p:cNvSpPr>
            <a:spLocks noChangeArrowheads="1"/>
          </p:cNvSpPr>
          <p:nvPr/>
        </p:nvSpPr>
        <p:spPr bwMode="auto">
          <a:xfrm>
            <a:off x="2700338" y="3141663"/>
            <a:ext cx="576262" cy="504825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79879" name="Rectangle 8"/>
          <p:cNvSpPr>
            <a:spLocks noChangeArrowheads="1"/>
          </p:cNvSpPr>
          <p:nvPr/>
        </p:nvSpPr>
        <p:spPr bwMode="auto">
          <a:xfrm>
            <a:off x="3635375" y="3141663"/>
            <a:ext cx="576263" cy="504825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1600" b="1"/>
              <a:t>ОП</a:t>
            </a:r>
          </a:p>
        </p:txBody>
      </p:sp>
      <p:sp>
        <p:nvSpPr>
          <p:cNvPr id="79880" name="Rectangle 10"/>
          <p:cNvSpPr>
            <a:spLocks noChangeArrowheads="1"/>
          </p:cNvSpPr>
          <p:nvPr/>
        </p:nvSpPr>
        <p:spPr bwMode="auto">
          <a:xfrm>
            <a:off x="4572000" y="3141663"/>
            <a:ext cx="576263" cy="504825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1600" b="1"/>
              <a:t>П</a:t>
            </a:r>
          </a:p>
        </p:txBody>
      </p:sp>
      <p:sp>
        <p:nvSpPr>
          <p:cNvPr id="79881" name="Rectangle 11"/>
          <p:cNvSpPr>
            <a:spLocks noChangeArrowheads="1"/>
          </p:cNvSpPr>
          <p:nvPr/>
        </p:nvSpPr>
        <p:spPr bwMode="auto">
          <a:xfrm>
            <a:off x="5508625" y="3141663"/>
            <a:ext cx="576263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9882" name="Rectangle 12"/>
          <p:cNvSpPr>
            <a:spLocks noChangeArrowheads="1"/>
          </p:cNvSpPr>
          <p:nvPr/>
        </p:nvSpPr>
        <p:spPr bwMode="auto">
          <a:xfrm>
            <a:off x="6443663" y="3141663"/>
            <a:ext cx="576262" cy="504825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1600" b="1"/>
              <a:t>Э</a:t>
            </a:r>
          </a:p>
        </p:txBody>
      </p:sp>
      <p:sp>
        <p:nvSpPr>
          <p:cNvPr id="79883" name="Rectangle 13"/>
          <p:cNvSpPr>
            <a:spLocks noChangeArrowheads="1"/>
          </p:cNvSpPr>
          <p:nvPr/>
        </p:nvSpPr>
        <p:spPr bwMode="auto">
          <a:xfrm>
            <a:off x="7380288" y="3141663"/>
            <a:ext cx="576262" cy="504825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1600" b="1"/>
              <a:t>Д</a:t>
            </a:r>
          </a:p>
        </p:txBody>
      </p:sp>
      <p:sp>
        <p:nvSpPr>
          <p:cNvPr id="79884" name="Text Box 14"/>
          <p:cNvSpPr txBox="1">
            <a:spLocks noChangeArrowheads="1"/>
          </p:cNvSpPr>
          <p:nvPr/>
        </p:nvSpPr>
        <p:spPr bwMode="auto">
          <a:xfrm>
            <a:off x="971550" y="3213100"/>
            <a:ext cx="200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79885" name="AutoShape 19"/>
          <p:cNvSpPr>
            <a:spLocks noChangeArrowheads="1"/>
          </p:cNvSpPr>
          <p:nvPr/>
        </p:nvSpPr>
        <p:spPr bwMode="auto">
          <a:xfrm>
            <a:off x="3276600" y="3357563"/>
            <a:ext cx="360363" cy="144462"/>
          </a:xfrm>
          <a:prstGeom prst="rightArrow">
            <a:avLst>
              <a:gd name="adj1" fmla="val 50000"/>
              <a:gd name="adj2" fmla="val 623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9886" name="AutoShape 20"/>
          <p:cNvSpPr>
            <a:spLocks noChangeArrowheads="1"/>
          </p:cNvSpPr>
          <p:nvPr/>
        </p:nvSpPr>
        <p:spPr bwMode="auto">
          <a:xfrm>
            <a:off x="4211638" y="3357563"/>
            <a:ext cx="360362" cy="144462"/>
          </a:xfrm>
          <a:prstGeom prst="rightArrow">
            <a:avLst>
              <a:gd name="adj1" fmla="val 50000"/>
              <a:gd name="adj2" fmla="val 623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9887" name="AutoShape 21"/>
          <p:cNvSpPr>
            <a:spLocks noChangeArrowheads="1"/>
          </p:cNvSpPr>
          <p:nvPr/>
        </p:nvSpPr>
        <p:spPr bwMode="auto">
          <a:xfrm>
            <a:off x="5148263" y="3357563"/>
            <a:ext cx="360362" cy="144462"/>
          </a:xfrm>
          <a:prstGeom prst="rightArrow">
            <a:avLst>
              <a:gd name="adj1" fmla="val 50000"/>
              <a:gd name="adj2" fmla="val 623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9888" name="AutoShape 23"/>
          <p:cNvSpPr>
            <a:spLocks noChangeArrowheads="1"/>
          </p:cNvSpPr>
          <p:nvPr/>
        </p:nvSpPr>
        <p:spPr bwMode="auto">
          <a:xfrm>
            <a:off x="1403350" y="3357563"/>
            <a:ext cx="360363" cy="144462"/>
          </a:xfrm>
          <a:prstGeom prst="rightArrow">
            <a:avLst>
              <a:gd name="adj1" fmla="val 50000"/>
              <a:gd name="adj2" fmla="val 623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9889" name="Text Box 24"/>
          <p:cNvSpPr txBox="1">
            <a:spLocks noChangeArrowheads="1"/>
          </p:cNvSpPr>
          <p:nvPr/>
        </p:nvSpPr>
        <p:spPr bwMode="auto">
          <a:xfrm>
            <a:off x="827088" y="4005263"/>
            <a:ext cx="45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9890" name="Text Box 25"/>
          <p:cNvSpPr txBox="1">
            <a:spLocks noChangeArrowheads="1"/>
          </p:cNvSpPr>
          <p:nvPr/>
        </p:nvSpPr>
        <p:spPr bwMode="auto">
          <a:xfrm>
            <a:off x="827088" y="3213100"/>
            <a:ext cx="576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/>
              <a:t>ФИ</a:t>
            </a:r>
          </a:p>
        </p:txBody>
      </p:sp>
      <p:sp>
        <p:nvSpPr>
          <p:cNvPr id="79891" name="Text Box 29"/>
          <p:cNvSpPr txBox="1">
            <a:spLocks noChangeArrowheads="1"/>
          </p:cNvSpPr>
          <p:nvPr/>
        </p:nvSpPr>
        <p:spPr bwMode="auto">
          <a:xfrm>
            <a:off x="827088" y="4456113"/>
            <a:ext cx="2449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Engravers MT" pitchFamily="18" charset="0"/>
              </a:rPr>
              <a:t>Н а у к а</a:t>
            </a:r>
          </a:p>
        </p:txBody>
      </p:sp>
      <p:sp>
        <p:nvSpPr>
          <p:cNvPr id="79892" name="Text Box 32"/>
          <p:cNvSpPr txBox="1">
            <a:spLocks noChangeArrowheads="1"/>
          </p:cNvSpPr>
          <p:nvPr/>
        </p:nvSpPr>
        <p:spPr bwMode="auto">
          <a:xfrm>
            <a:off x="3563938" y="4437063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Engravers MT" pitchFamily="18" charset="0"/>
              </a:rPr>
              <a:t>Производство</a:t>
            </a:r>
          </a:p>
        </p:txBody>
      </p:sp>
      <p:sp>
        <p:nvSpPr>
          <p:cNvPr id="79893" name="Rectangle 33"/>
          <p:cNvSpPr>
            <a:spLocks noChangeArrowheads="1"/>
          </p:cNvSpPr>
          <p:nvPr/>
        </p:nvSpPr>
        <p:spPr bwMode="auto">
          <a:xfrm>
            <a:off x="5508625" y="3141663"/>
            <a:ext cx="576263" cy="503237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1600" b="1"/>
              <a:t>Р</a:t>
            </a:r>
          </a:p>
        </p:txBody>
      </p:sp>
      <p:sp>
        <p:nvSpPr>
          <p:cNvPr id="79894" name="Text Box 36"/>
          <p:cNvSpPr txBox="1">
            <a:spLocks noChangeArrowheads="1"/>
          </p:cNvSpPr>
          <p:nvPr/>
        </p:nvSpPr>
        <p:spPr bwMode="auto">
          <a:xfrm>
            <a:off x="5508625" y="4437063"/>
            <a:ext cx="151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Engravers MT" pitchFamily="18" charset="0"/>
              </a:rPr>
              <a:t>Потребление</a:t>
            </a:r>
          </a:p>
        </p:txBody>
      </p:sp>
      <p:sp>
        <p:nvSpPr>
          <p:cNvPr id="79895" name="Text Box 37"/>
          <p:cNvSpPr txBox="1">
            <a:spLocks noChangeArrowheads="1"/>
          </p:cNvSpPr>
          <p:nvPr/>
        </p:nvSpPr>
        <p:spPr bwMode="auto">
          <a:xfrm>
            <a:off x="2700338" y="3213100"/>
            <a:ext cx="5032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/>
              <a:t>КР</a:t>
            </a:r>
          </a:p>
        </p:txBody>
      </p:sp>
      <p:sp>
        <p:nvSpPr>
          <p:cNvPr id="79896" name="Text Box 38"/>
          <p:cNvSpPr txBox="1">
            <a:spLocks noChangeArrowheads="1"/>
          </p:cNvSpPr>
          <p:nvPr/>
        </p:nvSpPr>
        <p:spPr bwMode="auto">
          <a:xfrm>
            <a:off x="519113" y="5105400"/>
            <a:ext cx="83010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Фундаментальные исследования, прикладные исследования, проектно-конструкторские работы, освоение производства продукции, производство, реализация новой продукции, диффузия новшества.</a:t>
            </a:r>
          </a:p>
        </p:txBody>
      </p:sp>
      <p:sp>
        <p:nvSpPr>
          <p:cNvPr id="79897" name="AutoShape 39"/>
          <p:cNvSpPr>
            <a:spLocks noChangeArrowheads="1"/>
          </p:cNvSpPr>
          <p:nvPr/>
        </p:nvSpPr>
        <p:spPr bwMode="auto">
          <a:xfrm>
            <a:off x="5148263" y="3357563"/>
            <a:ext cx="360362" cy="144462"/>
          </a:xfrm>
          <a:prstGeom prst="rightArrow">
            <a:avLst>
              <a:gd name="adj1" fmla="val 50000"/>
              <a:gd name="adj2" fmla="val 623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9898" name="AutoShape 40"/>
          <p:cNvSpPr>
            <a:spLocks noChangeArrowheads="1"/>
          </p:cNvSpPr>
          <p:nvPr/>
        </p:nvSpPr>
        <p:spPr bwMode="auto">
          <a:xfrm>
            <a:off x="6084888" y="3357563"/>
            <a:ext cx="360362" cy="144462"/>
          </a:xfrm>
          <a:prstGeom prst="rightArrow">
            <a:avLst>
              <a:gd name="adj1" fmla="val 50000"/>
              <a:gd name="adj2" fmla="val 623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/>
              <a:t>Показатели оценки инновационного цикла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i="1">
                <a:latin typeface="Times New Roman" pitchFamily="18" charset="0"/>
              </a:rPr>
              <a:t>Времяёмкость инновации – </a:t>
            </a:r>
            <a:r>
              <a:rPr lang="ru-RU">
                <a:latin typeface="Times New Roman" pitchFamily="18" charset="0"/>
              </a:rPr>
              <a:t>оценка продол- жительности каждой стадии и всего инно -вационного цикла от начала исследований до использования продукции.</a:t>
            </a:r>
          </a:p>
          <a:p>
            <a:pPr>
              <a:defRPr/>
            </a:pPr>
            <a:r>
              <a:rPr lang="ru-RU" i="1">
                <a:latin typeface="Times New Roman" pitchFamily="18" charset="0"/>
              </a:rPr>
              <a:t>Структура затрат на осуществление отдельных стадий.</a:t>
            </a:r>
          </a:p>
          <a:p>
            <a:pPr>
              <a:defRPr/>
            </a:pPr>
            <a:r>
              <a:rPr lang="ru-RU" i="1">
                <a:latin typeface="Times New Roman" pitchFamily="18" charset="0"/>
              </a:rPr>
              <a:t>Диффузия новшества</a:t>
            </a:r>
            <a:r>
              <a:rPr lang="ru-RU">
                <a:latin typeface="Times New Roman" pitchFamily="18" charset="0"/>
              </a:rPr>
              <a:t> – оценка скорости и широты распространения нововведения.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Инновационный менеджмент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/>
              <a:t>	</a:t>
            </a:r>
          </a:p>
          <a:p>
            <a:pPr>
              <a:buFont typeface="Wingdings" pitchFamily="2" charset="2"/>
              <a:buNone/>
              <a:defRPr/>
            </a:pPr>
            <a:r>
              <a:rPr lang="ru-RU"/>
              <a:t>	Совокупность принципов, методов и форм управления инновационными процессами, инновационной деятель- ностью, оргструктурами и персоналом. 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Инновационный менеджмент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507413" cy="45339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2800"/>
              <a:t>обеспечивает концентрацию внимания исполнителей на деятельности в рамках инновационного цикла;</a:t>
            </a:r>
          </a:p>
          <a:p>
            <a:pPr>
              <a:lnSpc>
                <a:spcPct val="90000"/>
              </a:lnSpc>
              <a:defRPr/>
            </a:pPr>
            <a:r>
              <a:rPr lang="ru-RU" sz="2800"/>
              <a:t>организует взаимодействие между исполните- лями этапов, направляет работу на достиже- ние общей стратегической цели;</a:t>
            </a:r>
          </a:p>
          <a:p>
            <a:pPr>
              <a:lnSpc>
                <a:spcPct val="90000"/>
              </a:lnSpc>
              <a:defRPr/>
            </a:pPr>
            <a:r>
              <a:rPr lang="ru-RU" sz="2800"/>
              <a:t>разрабатывает интеллектуальные продукты, необходимые для создания инноваций;</a:t>
            </a:r>
          </a:p>
          <a:p>
            <a:pPr>
              <a:lnSpc>
                <a:spcPct val="90000"/>
              </a:lnSpc>
              <a:defRPr/>
            </a:pPr>
            <a:r>
              <a:rPr lang="ru-RU" sz="2800"/>
              <a:t>организует контроль хода работ и периодичес- кую оценку по всему инновационному циклу.</a:t>
            </a:r>
          </a:p>
          <a:p>
            <a:pPr>
              <a:lnSpc>
                <a:spcPct val="90000"/>
              </a:lnSpc>
              <a:defRPr/>
            </a:pPr>
            <a:endParaRPr lang="ru-RU" sz="2800"/>
          </a:p>
          <a:p>
            <a:pPr>
              <a:lnSpc>
                <a:spcPct val="90000"/>
              </a:lnSpc>
              <a:defRPr/>
            </a:pPr>
            <a:endParaRPr lang="ru-RU" sz="2800"/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Методология управления инновационными проектами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idx="1"/>
          </p:nvPr>
        </p:nvSpPr>
        <p:spPr>
          <a:xfrm>
            <a:off x="0" y="2060575"/>
            <a:ext cx="9144000" cy="40735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i="1" dirty="0" smtClean="0"/>
              <a:t>	</a:t>
            </a:r>
            <a:r>
              <a:rPr lang="ru-RU" sz="3600" dirty="0" smtClean="0"/>
              <a:t>Управление проектами состоит в программировании, организации и управлении заданиями и ресурсами для достижения поставленной цели, в ограниченный период времени и в рамках заданных ресурсов. 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/>
              <a:t>Инновационный менеджмент и кризисы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2800"/>
              <a:t>Любое нововведение с социальной и психо- логической точек зрения представляет собой кризис.</a:t>
            </a:r>
          </a:p>
          <a:p>
            <a:pPr>
              <a:defRPr/>
            </a:pPr>
            <a:r>
              <a:rPr lang="ru-RU" sz="2800"/>
              <a:t>Недостаточное владение методологией предвидения кризиса приводит к поздней реакции, обычно после его появления.</a:t>
            </a:r>
          </a:p>
          <a:p>
            <a:pPr>
              <a:defRPr/>
            </a:pPr>
            <a:r>
              <a:rPr lang="ru-RU" sz="2800"/>
              <a:t>Инновационный менеджер может предвидеть кризис, предложить систему мер по минимизации его негативных последствий и претворить эти меры в жизнь.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dirty="0"/>
              <a:t>Инновационный менеджмент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и </a:t>
            </a:r>
            <a:r>
              <a:rPr lang="ru-RU" sz="4000" dirty="0"/>
              <a:t>кризисы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9138"/>
            <a:ext cx="8229600" cy="4144962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/>
              <a:t>	</a:t>
            </a:r>
            <a:r>
              <a:rPr lang="ru-RU" sz="3600">
                <a:effectLst/>
              </a:rPr>
              <a:t>Кризис для инновационного менед- жмента – предмет изучения, а без-опасность жизнедеятельности биз-неса в предкризисных, кризисных и посткризисных ситуациях – цель деятельности.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Менеджмент технологий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00213"/>
            <a:ext cx="8229600" cy="4433887"/>
          </a:xfrm>
        </p:spPr>
        <p:txBody>
          <a:bodyPr/>
          <a:lstStyle/>
          <a:p>
            <a:pPr>
              <a:defRPr/>
            </a:pPr>
            <a:r>
              <a:rPr lang="ru-RU" sz="3600"/>
              <a:t>Технология как деятельность, обеспечивающая преобразование сырья и ресурсов в конечную продукцию заданного качества.</a:t>
            </a:r>
          </a:p>
          <a:p>
            <a:pPr>
              <a:defRPr/>
            </a:pPr>
            <a:r>
              <a:rPr lang="ru-RU" sz="3600"/>
              <a:t>Технология как характеристика деятельности исполнителя, совокупность знаний, умений и навыков.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Менеджмент технологий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Каждое предприятие имеет свою уни- кальную технологию ведения бизнеса, соответствующую характеристикам внешней и внутренней среды.</a:t>
            </a:r>
          </a:p>
          <a:p>
            <a:pPr>
              <a:defRPr/>
            </a:pPr>
            <a:r>
              <a:rPr lang="ru-RU"/>
              <a:t>Любая человеческая деятельность мо- жет быть представлена в виде техноло- гии – последовательности операций для достижения цели.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ru-RU" smtClean="0">
                <a:effectLst/>
              </a:rPr>
              <a:t>НОВШЕСТВА И ИННОВАЦИИ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mtClean="0">
                <a:effectLst/>
              </a:rPr>
              <a:t>	</a:t>
            </a:r>
            <a:r>
              <a:rPr lang="ru-RU" u="sng" smtClean="0">
                <a:effectLst/>
              </a:rPr>
              <a:t>Временной разрыв</a:t>
            </a:r>
            <a:r>
              <a:rPr lang="ru-RU" i="1" smtClean="0">
                <a:effectLst/>
              </a:rPr>
              <a:t>.</a:t>
            </a:r>
          </a:p>
          <a:p>
            <a:pPr>
              <a:buFont typeface="Wingdings" pitchFamily="2" charset="2"/>
              <a:buNone/>
            </a:pPr>
            <a:r>
              <a:rPr lang="ru-RU" sz="2400" smtClean="0">
                <a:effectLst/>
              </a:rPr>
              <a:t>	Открытие Дэвиллем алюминия 1854 г. Только через 100 лет стал использоваться в виде сплавов в самолетостроении, судостроении, при изготовлении посуды, оконных рам и т.п.</a:t>
            </a:r>
          </a:p>
          <a:p>
            <a:pPr>
              <a:buFont typeface="Wingdings" pitchFamily="2" charset="2"/>
              <a:buNone/>
            </a:pPr>
            <a:r>
              <a:rPr lang="ru-RU" sz="2400" smtClean="0">
                <a:effectLst/>
              </a:rPr>
              <a:t>	Разрыв в 43 года между открытием Эйнштейном в 1917 г. принципа работы лазера и его практическим применением.  </a:t>
            </a:r>
          </a:p>
          <a:p>
            <a:pPr>
              <a:buFont typeface="Wingdings" pitchFamily="2" charset="2"/>
              <a:buNone/>
            </a:pPr>
            <a:r>
              <a:rPr lang="ru-RU" sz="2400" smtClean="0">
                <a:effectLst/>
              </a:rPr>
              <a:t>	Изобретение транзистора в 1943 г. </a:t>
            </a:r>
            <a:r>
              <a:rPr lang="en-US" sz="2400" smtClean="0">
                <a:effectLst/>
              </a:rPr>
              <a:t>Bell Laboratories.</a:t>
            </a:r>
          </a:p>
          <a:p>
            <a:pPr>
              <a:buFont typeface="Wingdings" pitchFamily="2" charset="2"/>
              <a:buNone/>
            </a:pPr>
            <a:r>
              <a:rPr lang="en-US" sz="2400" smtClean="0">
                <a:effectLst/>
              </a:rPr>
              <a:t>	</a:t>
            </a:r>
            <a:r>
              <a:rPr lang="ru-RU" sz="2400" smtClean="0">
                <a:effectLst/>
              </a:rPr>
              <a:t>Патент 1948 г. Первые транзисторы для широкого применения 1954 г. </a:t>
            </a:r>
            <a:r>
              <a:rPr lang="en-US" sz="2400" smtClean="0">
                <a:effectLst/>
              </a:rPr>
              <a:t>Texas Instruments.</a:t>
            </a:r>
            <a:endParaRPr lang="ru-RU" sz="2400" smtClean="0">
              <a:effectLst/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Классы технологий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макротехнологии;</a:t>
            </a:r>
          </a:p>
          <a:p>
            <a:pPr>
              <a:defRPr/>
            </a:pPr>
            <a:r>
              <a:rPr lang="ru-RU"/>
              <a:t>прорывные и критические технологии;</a:t>
            </a:r>
          </a:p>
          <a:p>
            <a:pPr>
              <a:defRPr/>
            </a:pPr>
            <a:r>
              <a:rPr lang="ru-RU"/>
              <a:t>технологии двойного применения;</a:t>
            </a:r>
          </a:p>
          <a:p>
            <a:pPr>
              <a:defRPr/>
            </a:pPr>
            <a:r>
              <a:rPr lang="ru-RU"/>
              <a:t>информационные технологии;</a:t>
            </a:r>
          </a:p>
          <a:p>
            <a:pPr>
              <a:defRPr/>
            </a:pPr>
            <a:r>
              <a:rPr lang="ru-RU"/>
              <a:t>нанотехнологии;</a:t>
            </a:r>
          </a:p>
          <a:p>
            <a:pPr>
              <a:defRPr/>
            </a:pPr>
            <a:r>
              <a:rPr lang="ru-RU"/>
              <a:t>региональные технологии;</a:t>
            </a:r>
          </a:p>
          <a:p>
            <a:pPr>
              <a:defRPr/>
            </a:pPr>
            <a:r>
              <a:rPr lang="ru-RU"/>
              <a:t>глобальные технологии.</a:t>
            </a:r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Макротехнологии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Крупные комплексные технологии наукоемкого производства, основа современной мировой экономики.</a:t>
            </a:r>
          </a:p>
          <a:p>
            <a:pPr>
              <a:defRPr/>
            </a:pPr>
            <a:r>
              <a:rPr lang="ru-RU"/>
              <a:t>Это производственные процессы, обеспечивающие создание сложной конечной продукции, объединяющие тысячи частных технологических процессов.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Признаки макротехнологий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3238"/>
            <a:ext cx="8362950" cy="4360862"/>
          </a:xfrm>
        </p:spPr>
        <p:txBody>
          <a:bodyPr/>
          <a:lstStyle/>
          <a:p>
            <a:pPr>
              <a:defRPr/>
            </a:pPr>
            <a:r>
              <a:rPr lang="ru-RU"/>
              <a:t>большие объемы производимой продукции;</a:t>
            </a:r>
          </a:p>
          <a:p>
            <a:pPr>
              <a:defRPr/>
            </a:pPr>
            <a:r>
              <a:rPr lang="ru-RU"/>
              <a:t>сложность самой продукции и ее произ- водства;</a:t>
            </a:r>
          </a:p>
          <a:p>
            <a:pPr>
              <a:defRPr/>
            </a:pPr>
            <a:r>
              <a:rPr lang="ru-RU"/>
              <a:t>наукоемкость продукции;</a:t>
            </a:r>
          </a:p>
          <a:p>
            <a:pPr>
              <a:defRPr/>
            </a:pPr>
            <a:r>
              <a:rPr lang="ru-RU"/>
              <a:t>присутствие на мировом рынке наукоем- кой продукции.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Макротехнологии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44675"/>
            <a:ext cx="8229600" cy="4289425"/>
          </a:xfrm>
        </p:spPr>
        <p:txBody>
          <a:bodyPr/>
          <a:lstStyle/>
          <a:p>
            <a:pPr>
              <a:defRPr/>
            </a:pPr>
            <a:r>
              <a:rPr lang="ru-RU" sz="2800"/>
              <a:t>Современный рынок наукоемкой продукции создают 50 макротехнологий.</a:t>
            </a:r>
          </a:p>
          <a:p>
            <a:pPr>
              <a:defRPr/>
            </a:pPr>
            <a:r>
              <a:rPr lang="ru-RU" sz="2800"/>
              <a:t>Общий объем этого рынка 2500 млрд.долл.</a:t>
            </a:r>
          </a:p>
          <a:p>
            <a:pPr>
              <a:defRPr/>
            </a:pPr>
            <a:r>
              <a:rPr lang="ru-RU" sz="2800"/>
              <a:t>Семь развитых стран обладают 46 макро- технологиями, обеспечивающими производ- ство 80% мировой наукоемкой продукции.</a:t>
            </a:r>
          </a:p>
          <a:p>
            <a:pPr>
              <a:defRPr/>
            </a:pPr>
            <a:r>
              <a:rPr lang="ru-RU" sz="2800"/>
              <a:t>Доля России на мировом рынке наукоемкой продукции составляет 0,3%.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Макротехнологии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600200"/>
            <a:ext cx="7921625" cy="45339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/>
              <a:t>	Россия в состоянии продвигать на мировой рынок следующие макротехнологии:</a:t>
            </a:r>
          </a:p>
          <a:p>
            <a:pPr>
              <a:lnSpc>
                <a:spcPct val="90000"/>
              </a:lnSpc>
              <a:defRPr/>
            </a:pPr>
            <a:r>
              <a:rPr lang="ru-RU" sz="2400"/>
              <a:t>ядерные;</a:t>
            </a:r>
          </a:p>
          <a:p>
            <a:pPr>
              <a:lnSpc>
                <a:spcPct val="90000"/>
              </a:lnSpc>
              <a:defRPr/>
            </a:pPr>
            <a:r>
              <a:rPr lang="ru-RU" sz="2400"/>
              <a:t>судостроительные;</a:t>
            </a:r>
          </a:p>
          <a:p>
            <a:pPr>
              <a:lnSpc>
                <a:spcPct val="90000"/>
              </a:lnSpc>
              <a:defRPr/>
            </a:pPr>
            <a:r>
              <a:rPr lang="ru-RU" sz="2400"/>
              <a:t>авиационные и космические;</a:t>
            </a:r>
          </a:p>
          <a:p>
            <a:pPr>
              <a:lnSpc>
                <a:spcPct val="90000"/>
              </a:lnSpc>
              <a:defRPr/>
            </a:pPr>
            <a:r>
              <a:rPr lang="ru-RU" sz="2400"/>
              <a:t>химического машиностроения;</a:t>
            </a:r>
          </a:p>
          <a:p>
            <a:pPr>
              <a:lnSpc>
                <a:spcPct val="90000"/>
              </a:lnSpc>
              <a:defRPr/>
            </a:pPr>
            <a:r>
              <a:rPr lang="ru-RU" sz="2400"/>
              <a:t>спецметаллургии;</a:t>
            </a:r>
          </a:p>
          <a:p>
            <a:pPr>
              <a:lnSpc>
                <a:spcPct val="90000"/>
              </a:lnSpc>
              <a:defRPr/>
            </a:pPr>
            <a:r>
              <a:rPr lang="ru-RU" sz="2400"/>
              <a:t>нефте- и газодобычи;</a:t>
            </a:r>
          </a:p>
          <a:p>
            <a:pPr>
              <a:lnSpc>
                <a:spcPct val="90000"/>
              </a:lnSpc>
              <a:defRPr/>
            </a:pPr>
            <a:r>
              <a:rPr lang="ru-RU" sz="2400"/>
              <a:t>энергетического машиностроения;</a:t>
            </a:r>
          </a:p>
          <a:p>
            <a:pPr>
              <a:lnSpc>
                <a:spcPct val="90000"/>
              </a:lnSpc>
              <a:defRPr/>
            </a:pPr>
            <a:r>
              <a:rPr lang="ru-RU" sz="2400"/>
              <a:t>компьютерные и информационные;</a:t>
            </a:r>
          </a:p>
          <a:p>
            <a:pPr>
              <a:lnSpc>
                <a:spcPct val="90000"/>
              </a:lnSpc>
              <a:defRPr/>
            </a:pPr>
            <a:r>
              <a:rPr lang="ru-RU" sz="2400"/>
              <a:t>биотехнологии.</a:t>
            </a:r>
          </a:p>
          <a:p>
            <a:pPr>
              <a:lnSpc>
                <a:spcPct val="90000"/>
              </a:lnSpc>
              <a:defRPr/>
            </a:pPr>
            <a:endParaRPr lang="ru-RU" sz="2400"/>
          </a:p>
          <a:p>
            <a:pPr>
              <a:lnSpc>
                <a:spcPct val="90000"/>
              </a:lnSpc>
              <a:defRPr/>
            </a:pPr>
            <a:endParaRPr lang="ru-RU" sz="2400"/>
          </a:p>
          <a:p>
            <a:pPr>
              <a:lnSpc>
                <a:spcPct val="90000"/>
              </a:lnSpc>
              <a:defRPr/>
            </a:pPr>
            <a:endParaRPr lang="ru-RU" sz="2400"/>
          </a:p>
          <a:p>
            <a:pPr>
              <a:lnSpc>
                <a:spcPct val="90000"/>
              </a:lnSpc>
              <a:defRPr/>
            </a:pPr>
            <a:endParaRPr lang="ru-RU" sz="2400"/>
          </a:p>
          <a:p>
            <a:pPr>
              <a:lnSpc>
                <a:spcPct val="90000"/>
              </a:lnSpc>
              <a:defRPr/>
            </a:pPr>
            <a:endParaRPr lang="ru-RU" sz="2400"/>
          </a:p>
          <a:p>
            <a:pPr>
              <a:lnSpc>
                <a:spcPct val="90000"/>
              </a:lnSpc>
              <a:defRPr/>
            </a:pPr>
            <a:endParaRPr lang="ru-RU" sz="240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Критические технологии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/>
              <a:t>Отсутствие критических технологий не позволяет формировать современные наукоемкие производства.</a:t>
            </a:r>
          </a:p>
          <a:p>
            <a:pPr>
              <a:lnSpc>
                <a:spcPct val="90000"/>
              </a:lnSpc>
              <a:defRPr/>
            </a:pPr>
            <a:r>
              <a:rPr lang="ru-RU"/>
              <a:t>В разработке критических технологий необходимо осуществить прорыв на более высокий научно-технический уровень в целях обеспечения прогресса и развития приоритетных направлений науки и техники.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/>
              <a:t>Технологии двойного назначения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600200"/>
            <a:ext cx="8642350" cy="4533900"/>
          </a:xfrm>
        </p:spPr>
        <p:txBody>
          <a:bodyPr/>
          <a:lstStyle/>
          <a:p>
            <a:pPr>
              <a:defRPr/>
            </a:pPr>
            <a:r>
              <a:rPr lang="ru-RU" sz="2800"/>
              <a:t>Могут использоваться для создания как систем вооружения и военной техники, так и продукции гражданского назначения.</a:t>
            </a:r>
          </a:p>
          <a:p>
            <a:pPr>
              <a:defRPr/>
            </a:pPr>
            <a:r>
              <a:rPr lang="ru-RU" sz="2800"/>
              <a:t>Политика «двойных технологий» направлена на преодоление технологического разрыва между военными и гражданскими отраслями, на стиму- лирование процесса взаимообогащения  воен- ной и гражданской промышленности, на разру- шение существующих организационно-админи- стративных барьеров.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Информационные технологии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3238"/>
            <a:ext cx="8229600" cy="4103687"/>
          </a:xfrm>
        </p:spPr>
        <p:txBody>
          <a:bodyPr/>
          <a:lstStyle/>
          <a:p>
            <a:pPr>
              <a:defRPr/>
            </a:pPr>
            <a:r>
              <a:rPr lang="ru-RU" sz="2800"/>
              <a:t>микроэлектроника, вычислительная техника, телекоммуникации и оптико</a:t>
            </a:r>
            <a:r>
              <a:rPr lang="en-US" sz="2800"/>
              <a:t>- </a:t>
            </a:r>
            <a:r>
              <a:rPr lang="ru-RU" sz="2800"/>
              <a:t>электроника;</a:t>
            </a:r>
          </a:p>
          <a:p>
            <a:pPr>
              <a:defRPr/>
            </a:pPr>
            <a:r>
              <a:rPr lang="ru-RU" sz="2800"/>
              <a:t>генная инженерия и ее дополнения и применения.</a:t>
            </a:r>
            <a:endParaRPr lang="en-US" sz="2800"/>
          </a:p>
          <a:p>
            <a:pPr>
              <a:defRPr/>
            </a:pPr>
            <a:r>
              <a:rPr lang="ru-RU" sz="2800"/>
              <a:t>CALS (Continuous Acquisition and Life-cycle Support</a:t>
            </a:r>
            <a:r>
              <a:rPr lang="en-US" sz="2800"/>
              <a:t>) </a:t>
            </a:r>
            <a:r>
              <a:rPr lang="ru-RU" sz="2800"/>
              <a:t>- непрерывная информационная поддержка жизненного цикла изделия. 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Информационные технологии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/>
              <a:t>Генная инженерия решает проблемы декодирования, управления и программирования информационных кодов материи.</a:t>
            </a:r>
          </a:p>
          <a:p>
            <a:pPr>
              <a:lnSpc>
                <a:spcPct val="90000"/>
              </a:lnSpc>
              <a:defRPr/>
            </a:pPr>
            <a:r>
              <a:rPr lang="ru-RU"/>
              <a:t>Биология, электроника и информатика объединяются в решении задач создания и использования новых материалов, источников энергии, медицины и нантехнологии.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Нанотехнологии 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Атомная сборка молекул, новые методы записи и считывания информации, локальную стимуляцию химических реакций.</a:t>
            </a:r>
          </a:p>
          <a:p>
            <a:pPr>
              <a:defRPr/>
            </a:pPr>
            <a:r>
              <a:rPr lang="ru-RU"/>
              <a:t>Создание композитных материалов, мембран, сверхтвердых кристаллов и миниатюрных электронных схем. 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Инновационный процесс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>	Процесс создания и распространения нововведений.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>	Последовательная цепь событий от новой идеи до её реализации в конкретном продукте, услуге или технологии и дальнейшем распространении (диффузии</a:t>
            </a:r>
            <a:r>
              <a:rPr lang="ru-RU" smtClean="0"/>
              <a:t>) инновации.</a:t>
            </a:r>
            <a:endParaRPr lang="ru-RU" dirty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Региональные технологии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00213"/>
            <a:ext cx="8435975" cy="4433887"/>
          </a:xfrm>
        </p:spPr>
        <p:txBody>
          <a:bodyPr/>
          <a:lstStyle/>
          <a:p>
            <a:pPr>
              <a:defRPr/>
            </a:pPr>
            <a:r>
              <a:rPr lang="ru-RU"/>
              <a:t>Технологическое пространство опреде- ляется значительной территорией, где располагаются и взаимодействуют транспортные, электроэнергетические и иные производственные объекты.</a:t>
            </a:r>
          </a:p>
          <a:p>
            <a:pPr>
              <a:defRPr/>
            </a:pPr>
            <a:r>
              <a:rPr lang="ru-RU"/>
              <a:t>Управление осуществляется по достига- емому синергетическому эффекту.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Глобальные технологии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Непрерывное обеспечение работы систем связи, навигации, мониторинга состояния поверхности Земли  и водных бассейнов, околоземного космического пространства.</a:t>
            </a:r>
          </a:p>
          <a:p>
            <a:pPr>
              <a:defRPr/>
            </a:pPr>
            <a:r>
              <a:rPr lang="ru-RU"/>
              <a:t>Управление основано на современных информационных технологиях.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Жизненный цикл технологии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28750"/>
            <a:ext cx="8229600" cy="428625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dirty="0"/>
              <a:t>	</a:t>
            </a:r>
          </a:p>
          <a:p>
            <a:pPr>
              <a:buFont typeface="Wingdings" pitchFamily="2" charset="2"/>
              <a:buNone/>
              <a:defRPr/>
            </a:pPr>
            <a:endParaRPr lang="ru-RU" dirty="0"/>
          </a:p>
          <a:p>
            <a:pPr>
              <a:buFont typeface="Wingdings" pitchFamily="2" charset="2"/>
              <a:buNone/>
              <a:defRPr/>
            </a:pPr>
            <a:r>
              <a:rPr lang="ru-RU" dirty="0"/>
              <a:t>	Совокупность временных периодов от начала разработки изделия до снятия его с производства и продажи.</a:t>
            </a:r>
          </a:p>
        </p:txBody>
      </p:sp>
    </p:spTree>
  </p:cSld>
  <p:clrMapOvr>
    <a:masterClrMapping/>
  </p:clrMapOvr>
  <p:transition spd="slow">
    <p:cover dir="ld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6" descr="IM0017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773238"/>
            <a:ext cx="8064500" cy="4248150"/>
          </a:xfrm>
          <a:solidFill>
            <a:schemeClr val="tx2"/>
          </a:solidFill>
        </p:spPr>
      </p:pic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/>
              <a:t>Жизненный цикл новшества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Выведение продукта на рынок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600200"/>
            <a:ext cx="8569325" cy="45339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/>
              <a:t>	Этап характеризуется медленным ростом сбыта продукции по причине:</a:t>
            </a:r>
          </a:p>
          <a:p>
            <a:pPr>
              <a:defRPr/>
            </a:pPr>
            <a:r>
              <a:rPr lang="ru-RU"/>
              <a:t>необходимости устранения недостатков в производстве;</a:t>
            </a:r>
          </a:p>
          <a:p>
            <a:pPr>
              <a:defRPr/>
            </a:pPr>
            <a:r>
              <a:rPr lang="ru-RU"/>
              <a:t>задержек с расширением производствен- ных мощностей;</a:t>
            </a:r>
          </a:p>
          <a:p>
            <a:pPr>
              <a:defRPr/>
            </a:pPr>
            <a:r>
              <a:rPr lang="ru-RU"/>
              <a:t>задержек с доведение товара до потреби- теля по вине системы сбыта.</a:t>
            </a:r>
          </a:p>
        </p:txBody>
      </p:sp>
    </p:spTree>
  </p:cSld>
  <p:clrMapOvr>
    <a:masterClrMapping/>
  </p:clrMapOvr>
  <p:transition spd="slow">
    <p:cover dir="ld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Этап роста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600200"/>
            <a:ext cx="8569325" cy="4533900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/>
              <a:t>	Быстрое восприятие товара рынком и рост прибыли.</a:t>
            </a:r>
          </a:p>
          <a:p>
            <a:pPr>
              <a:defRPr/>
            </a:pPr>
            <a:r>
              <a:rPr lang="ru-RU"/>
              <a:t>выпуск новых моделей, введение дополнительных свойств и функций;</a:t>
            </a:r>
          </a:p>
          <a:p>
            <a:pPr>
              <a:defRPr/>
            </a:pPr>
            <a:r>
              <a:rPr lang="ru-RU"/>
              <a:t>проникновение в новые сегменты рынка;</a:t>
            </a:r>
          </a:p>
          <a:p>
            <a:pPr>
              <a:defRPr/>
            </a:pPr>
            <a:r>
              <a:rPr lang="ru-RU"/>
              <a:t> снижение цен;</a:t>
            </a:r>
          </a:p>
          <a:p>
            <a:pPr>
              <a:defRPr/>
            </a:pPr>
            <a:r>
              <a:rPr lang="ru-RU"/>
              <a:t>использование новых каналов распреде-ления продукции.</a:t>
            </a:r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cover dir="ld"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9" descr="IM0019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484313"/>
            <a:ext cx="7993063" cy="4465637"/>
          </a:xfrm>
          <a:noFill/>
        </p:spPr>
      </p:pic>
      <p:sp>
        <p:nvSpPr>
          <p:cNvPr id="84999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/>
              <a:t>Стратегия развития рынков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9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5" descr="IM0020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412875"/>
            <a:ext cx="7848600" cy="4392613"/>
          </a:xfrm>
          <a:noFill/>
        </p:spPr>
      </p:pic>
      <p:sp>
        <p:nvSpPr>
          <p:cNvPr id="86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/>
              <a:t>Стратегия проникновения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Этап зрелости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600200"/>
            <a:ext cx="8569325" cy="45339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/>
              <a:t>	Происходит насыщение рынка и замедление темпов сбыта продукции.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/>
              <a:t>	Защитить свою долю рынка можно следующи- ми методами:</a:t>
            </a:r>
          </a:p>
          <a:p>
            <a:pPr>
              <a:lnSpc>
                <a:spcPct val="90000"/>
              </a:lnSpc>
              <a:defRPr/>
            </a:pPr>
            <a:r>
              <a:rPr lang="ru-RU" sz="2800"/>
              <a:t>разработкой модификаций продукта и выходом на новые сегменты рынка;</a:t>
            </a:r>
          </a:p>
          <a:p>
            <a:pPr>
              <a:lnSpc>
                <a:spcPct val="90000"/>
              </a:lnSpc>
              <a:defRPr/>
            </a:pPr>
            <a:r>
              <a:rPr lang="ru-RU" sz="2800"/>
              <a:t>поиском новых способов применения продукта;</a:t>
            </a:r>
          </a:p>
          <a:p>
            <a:pPr>
              <a:lnSpc>
                <a:spcPct val="90000"/>
              </a:lnSpc>
              <a:defRPr/>
            </a:pPr>
            <a:r>
              <a:rPr lang="ru-RU" sz="2800"/>
              <a:t>применением активных приемов стимулирова- ния сбыта;</a:t>
            </a:r>
          </a:p>
          <a:p>
            <a:pPr>
              <a:lnSpc>
                <a:spcPct val="90000"/>
              </a:lnSpc>
              <a:defRPr/>
            </a:pPr>
            <a:r>
              <a:rPr lang="ru-RU" sz="2800"/>
              <a:t>предложением новых послепродажных услуг.</a:t>
            </a:r>
          </a:p>
          <a:p>
            <a:pPr>
              <a:lnSpc>
                <a:spcPct val="90000"/>
              </a:lnSpc>
              <a:defRPr/>
            </a:pPr>
            <a:endParaRPr lang="ru-RU" sz="2800"/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/>
          </a:p>
        </p:txBody>
      </p:sp>
    </p:spTree>
  </p:cSld>
  <p:clrMapOvr>
    <a:masterClrMapping/>
  </p:clrMapOvr>
  <p:transition spd="slow">
    <p:cover dir="ld"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Этап упадка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/>
              <a:t>	Происходит падение сбыта и снижение прибыли.</a:t>
            </a:r>
          </a:p>
          <a:p>
            <a:pPr>
              <a:buFont typeface="Wingdings" pitchFamily="2" charset="2"/>
              <a:buNone/>
              <a:defRPr/>
            </a:pPr>
            <a:r>
              <a:rPr lang="ru-RU"/>
              <a:t>	Возможно продолжение производства товара при сокращении издержек или снятие его с производства.</a:t>
            </a:r>
          </a:p>
          <a:p>
            <a:pPr>
              <a:buFont typeface="Wingdings" pitchFamily="2" charset="2"/>
              <a:buNone/>
              <a:defRPr/>
            </a:pPr>
            <a:r>
              <a:rPr lang="ru-RU"/>
              <a:t>	Необходимо обеспечить своевремен- ную разработку новых продуктов для замены находящихся на стадии упадка.</a:t>
            </a:r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cover dir="l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>	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FFFF00"/>
                </a:solidFill>
              </a:rPr>
              <a:t>	</a:t>
            </a:r>
            <a:r>
              <a:rPr lang="ru-RU" dirty="0" smtClean="0"/>
              <a:t>Инновация представляет собой результат реализации новых идей и знаний с целью их практического использования для удовлетворения запросов потребителей.</a:t>
            </a:r>
            <a:endParaRPr lang="ru-RU" dirty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Пределы развития технологий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2800"/>
              <a:t>Проявляются в невозможности улучшить уро</a:t>
            </a:r>
            <a:r>
              <a:rPr lang="en-US" sz="2800"/>
              <a:t>- </a:t>
            </a:r>
            <a:r>
              <a:rPr lang="ru-RU" sz="2800"/>
              <a:t>вень технологии и получить экономическую отдачу.</a:t>
            </a:r>
          </a:p>
          <a:p>
            <a:pPr>
              <a:lnSpc>
                <a:spcPct val="90000"/>
              </a:lnSpc>
              <a:defRPr/>
            </a:pPr>
            <a:r>
              <a:rPr lang="ru-RU" sz="2800"/>
              <a:t>Создание различных модификаций продукта не обеспечивает прироста эффекта, воспри</a:t>
            </a:r>
            <a:r>
              <a:rPr lang="en-US" sz="2800"/>
              <a:t>- </a:t>
            </a:r>
            <a:r>
              <a:rPr lang="ru-RU" sz="2800"/>
              <a:t>нимаемого потребителем.</a:t>
            </a:r>
          </a:p>
          <a:p>
            <a:pPr>
              <a:lnSpc>
                <a:spcPct val="90000"/>
              </a:lnSpc>
              <a:defRPr/>
            </a:pPr>
            <a:r>
              <a:rPr lang="ru-RU" sz="2800"/>
              <a:t>Достигнутый предел не означает завершения жизненного цикла технологии (часто продукт продолжает выпускаться и пользоваться спросом, также сохраняется возможность создания новых продуктов).</a:t>
            </a:r>
          </a:p>
        </p:txBody>
      </p:sp>
    </p:spTree>
  </p:cSld>
  <p:clrMapOvr>
    <a:masterClrMapping/>
  </p:clrMapOvr>
  <p:transition spd="slow">
    <p:cover dir="ld"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5" descr="IM0023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785813" y="1714500"/>
            <a:ext cx="7715250" cy="4572000"/>
          </a:xfrm>
          <a:noFill/>
        </p:spPr>
      </p:pic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85813" y="274638"/>
            <a:ext cx="7643812" cy="1143000"/>
          </a:xfrm>
        </p:spPr>
        <p:txBody>
          <a:bodyPr/>
          <a:lstStyle/>
          <a:p>
            <a:pPr>
              <a:defRPr/>
            </a:pPr>
            <a:r>
              <a:rPr lang="ru-RU" dirty="0"/>
              <a:t>Технологические разрывы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5" descr="IM0022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500188"/>
            <a:ext cx="7993063" cy="4714875"/>
          </a:xfrm>
          <a:noFill/>
        </p:spPr>
      </p:pic>
      <p:sp>
        <p:nvSpPr>
          <p:cNvPr id="65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ru-RU" dirty="0"/>
              <a:t>Этапы развития технологий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solidFill>
                  <a:schemeClr val="tx1"/>
                </a:solidFill>
                <a:effectLst/>
              </a:rPr>
              <a:t>Причины появления проектов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2205038"/>
            <a:ext cx="8229600" cy="4389437"/>
          </a:xfrm>
        </p:spPr>
        <p:txBody>
          <a:bodyPr/>
          <a:lstStyle/>
          <a:p>
            <a:pPr eaLnBrk="1" hangingPunct="1"/>
            <a:r>
              <a:rPr lang="ru-RU" smtClean="0">
                <a:effectLst/>
              </a:rPr>
              <a:t>Неудовлетворенный спрос.</a:t>
            </a:r>
          </a:p>
          <a:p>
            <a:pPr eaLnBrk="1" hangingPunct="1"/>
            <a:r>
              <a:rPr lang="ru-RU" smtClean="0">
                <a:effectLst/>
              </a:rPr>
              <a:t>Инициатива предпринимателей.</a:t>
            </a:r>
          </a:p>
          <a:p>
            <a:pPr eaLnBrk="1" hangingPunct="1"/>
            <a:r>
              <a:rPr lang="ru-RU" smtClean="0">
                <a:effectLst/>
              </a:rPr>
              <a:t>Избыточные ресурсы.</a:t>
            </a:r>
          </a:p>
          <a:p>
            <a:pPr eaLnBrk="1" hangingPunct="1"/>
            <a:r>
              <a:rPr lang="ru-RU" smtClean="0">
                <a:effectLst/>
              </a:rPr>
              <a:t>Интересы кредиторов.</a:t>
            </a:r>
          </a:p>
          <a:p>
            <a:pPr eaLnBrk="1" hangingPunct="1"/>
            <a:r>
              <a:rPr lang="ru-RU" smtClean="0">
                <a:effectLst/>
              </a:rPr>
              <a:t>Реакция на политические изменения.</a:t>
            </a:r>
          </a:p>
          <a:p>
            <a:pPr eaLnBrk="1" hangingPunct="1"/>
            <a:endParaRPr lang="ru-RU" smtClean="0">
              <a:effectLst/>
            </a:endParaRPr>
          </a:p>
          <a:p>
            <a:pPr eaLnBrk="1" hangingPunct="1"/>
            <a:endParaRPr lang="ru-RU" smtClean="0">
              <a:effectLst/>
            </a:endParaRPr>
          </a:p>
        </p:txBody>
      </p:sp>
      <p:sp>
        <p:nvSpPr>
          <p:cNvPr id="112644" name="Rectangle 4"/>
          <p:cNvSpPr>
            <a:spLocks noChangeArrowheads="1"/>
          </p:cNvSpPr>
          <p:nvPr/>
        </p:nvSpPr>
        <p:spPr bwMode="auto">
          <a:xfrm flipH="1">
            <a:off x="-757238" y="1876425"/>
            <a:ext cx="1441451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smtClean="0"/>
              <a:t>Разработка концепции проекта инвестором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0" y="1341438"/>
            <a:ext cx="9144000" cy="49672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ru-RU" sz="28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В какой проект стоит вложить средства?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Сколько  этих средств будет нужно?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Когда вложенные средства начнут приносить доход?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Сколько прибыли на вложенные средства  можно ожидать?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Каковы  характеристики проекта?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Где взять деньги для проекта?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smtClean="0"/>
              <a:t>Методы руководства проектами помогают ответить на вопросы: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01800"/>
            <a:ext cx="8229600" cy="44323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достаточно ли наличных ресурсов для завершения проекта согласно программе?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какова стоимость необходимых ресурсов?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сколько времени необходимо для реализации проекта?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каковы критические фазы для соблюдения общего распределения времени?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отражается ли опоздание в одной из фаз на продолжительность всего процесса реализации проекта? 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smtClean="0"/>
              <a:t>Системный подход </a:t>
            </a:r>
            <a:br>
              <a:rPr lang="ru-RU" sz="3200" smtClean="0"/>
            </a:br>
            <a:r>
              <a:rPr lang="ru-RU" sz="3200" smtClean="0"/>
              <a:t>к управлению проектом </a:t>
            </a:r>
            <a:br>
              <a:rPr lang="ru-RU" sz="3200" smtClean="0"/>
            </a:br>
            <a:endParaRPr lang="ru-RU" sz="320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Необходимо ставить задачи как можно более ясно и однозначно.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Рекомендуется устанавливать стратегии действия, включая выбор технических приемов и методов реализации.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Следует устанавливать критерии оценки результатов проекта по стоимости и времени.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Необходимо определять структуру проекта, подразделяя его на однородные и последовательные группы работ.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Стадии стандартного </a:t>
            </a:r>
            <a:br>
              <a:rPr lang="ru-RU" sz="4000" smtClean="0"/>
            </a:br>
            <a:r>
              <a:rPr lang="ru-RU" sz="4000" smtClean="0"/>
              <a:t>жизненного цикла проекта</a:t>
            </a:r>
          </a:p>
        </p:txBody>
      </p:sp>
      <p:sp>
        <p:nvSpPr>
          <p:cNvPr id="10957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Определение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                      Инициализация проекта</a:t>
            </a:r>
          </a:p>
          <a:p>
            <a:pPr eaLnBrk="1" hangingPunct="1">
              <a:defRPr/>
            </a:pPr>
            <a:r>
              <a:rPr lang="ru-RU" sz="2800" dirty="0" smtClean="0"/>
              <a:t>Планирование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dirty="0" smtClean="0">
              <a:solidFill>
                <a:schemeClr val="accent1"/>
              </a:solidFill>
            </a:endParaRPr>
          </a:p>
          <a:p>
            <a:pPr eaLnBrk="1" hangingPunct="1">
              <a:defRPr/>
            </a:pPr>
            <a:r>
              <a:rPr lang="ru-RU" sz="2800" dirty="0" smtClean="0"/>
              <a:t>Выполнение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dirty="0" smtClean="0"/>
          </a:p>
          <a:p>
            <a:pPr eaLnBrk="1" hangingPunct="1">
              <a:defRPr/>
            </a:pPr>
            <a:r>
              <a:rPr lang="ru-RU" sz="2800" dirty="0" smtClean="0"/>
              <a:t>Завершение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dirty="0" smtClean="0"/>
          </a:p>
        </p:txBody>
      </p:sp>
      <p:sp>
        <p:nvSpPr>
          <p:cNvPr id="116740" name="AutoShape 7"/>
          <p:cNvSpPr>
            <a:spLocks noChangeArrowheads="1"/>
          </p:cNvSpPr>
          <p:nvPr/>
        </p:nvSpPr>
        <p:spPr bwMode="auto">
          <a:xfrm rot="5400000">
            <a:off x="3384551" y="2024062"/>
            <a:ext cx="1008062" cy="7921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057 w 21600"/>
              <a:gd name="T13" fmla="*/ 12096 h 21600"/>
              <a:gd name="T14" fmla="*/ 19543 w 21600"/>
              <a:gd name="T15" fmla="*/ 1814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171" y="6171"/>
                </a:lnTo>
                <a:lnTo>
                  <a:pt x="8640" y="6171"/>
                </a:lnTo>
                <a:lnTo>
                  <a:pt x="8640" y="12096"/>
                </a:lnTo>
                <a:lnTo>
                  <a:pt x="4408" y="12096"/>
                </a:lnTo>
                <a:lnTo>
                  <a:pt x="4408" y="8639"/>
                </a:lnTo>
                <a:lnTo>
                  <a:pt x="0" y="15120"/>
                </a:lnTo>
                <a:lnTo>
                  <a:pt x="4408" y="21600"/>
                </a:lnTo>
                <a:lnTo>
                  <a:pt x="4408" y="18143"/>
                </a:lnTo>
                <a:lnTo>
                  <a:pt x="17192" y="18143"/>
                </a:lnTo>
                <a:lnTo>
                  <a:pt x="17192" y="21600"/>
                </a:lnTo>
                <a:lnTo>
                  <a:pt x="21600" y="15120"/>
                </a:lnTo>
                <a:lnTo>
                  <a:pt x="17192" y="8639"/>
                </a:lnTo>
                <a:lnTo>
                  <a:pt x="17192" y="12096"/>
                </a:lnTo>
                <a:lnTo>
                  <a:pt x="12960" y="12096"/>
                </a:lnTo>
                <a:lnTo>
                  <a:pt x="12960" y="6171"/>
                </a:lnTo>
                <a:lnTo>
                  <a:pt x="15429" y="617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Жизненный цикл проекта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5038"/>
            <a:ext cx="8229600" cy="28797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Жизненный цикл носит линейный характер.</a:t>
            </a:r>
          </a:p>
          <a:p>
            <a:pPr eaLnBrk="1" hangingPunct="1">
              <a:defRPr/>
            </a:pPr>
            <a:r>
              <a:rPr lang="ru-RU" smtClean="0"/>
              <a:t>Границы между стадиями представляют собой точки принятия решений.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Стадия определения проекта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3238"/>
            <a:ext cx="8229600" cy="4360862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Стадия начинается с разработки устава проекта и назначения руководителя.</a:t>
            </a:r>
          </a:p>
          <a:p>
            <a:pPr eaLnBrk="1" hangingPunct="1">
              <a:defRPr/>
            </a:pPr>
            <a:endParaRPr lang="ru-RU" smtClean="0"/>
          </a:p>
          <a:p>
            <a:pPr eaLnBrk="1" hangingPunct="1">
              <a:defRPr/>
            </a:pPr>
            <a:r>
              <a:rPr lang="ru-RU" smtClean="0"/>
              <a:t>Стадия завершается утверждением правил проекта, когда все участники достигли согласия относительно целей, подхода к реализации проекта, затрат, графиков выполнения работ и качества.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Dots">
  <a:themeElements>
    <a:clrScheme name="Digital Dots 1">
      <a:dk1>
        <a:srgbClr val="00008A"/>
      </a:dk1>
      <a:lt1>
        <a:srgbClr val="FFFFFF"/>
      </a:lt1>
      <a:dk2>
        <a:srgbClr val="000099"/>
      </a:dk2>
      <a:lt2>
        <a:srgbClr val="FFFFFF"/>
      </a:lt2>
      <a:accent1>
        <a:srgbClr val="0099FF"/>
      </a:accent1>
      <a:accent2>
        <a:srgbClr val="00007A"/>
      </a:accent2>
      <a:accent3>
        <a:srgbClr val="AAAACA"/>
      </a:accent3>
      <a:accent4>
        <a:srgbClr val="DADADA"/>
      </a:accent4>
      <a:accent5>
        <a:srgbClr val="AACAFF"/>
      </a:accent5>
      <a:accent6>
        <a:srgbClr val="00006E"/>
      </a:accent6>
      <a:hlink>
        <a:srgbClr val="EAEAEA"/>
      </a:hlink>
      <a:folHlink>
        <a:srgbClr val="FFCC0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gital Dot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2479</TotalTime>
  <Words>5165</Words>
  <Application>Microsoft Office PowerPoint</Application>
  <PresentationFormat>Экран (4:3)</PresentationFormat>
  <Paragraphs>851</Paragraphs>
  <Slides>184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184</vt:i4>
      </vt:variant>
    </vt:vector>
  </HeadingPairs>
  <TitlesOfParts>
    <vt:vector size="192" baseType="lpstr">
      <vt:lpstr>Arial</vt:lpstr>
      <vt:lpstr>Trebuchet MS</vt:lpstr>
      <vt:lpstr>Wingdings</vt:lpstr>
      <vt:lpstr>Georgia</vt:lpstr>
      <vt:lpstr>Century Gothic</vt:lpstr>
      <vt:lpstr>Times New Roman</vt:lpstr>
      <vt:lpstr>Engravers MT</vt:lpstr>
      <vt:lpstr>Digital Dots</vt:lpstr>
      <vt:lpstr>   ПРОГРАММА MBA</vt:lpstr>
      <vt:lpstr>Различная трактовка понятия «инновация»</vt:lpstr>
      <vt:lpstr>Международный стандарт понятия инновации как управленческой категории</vt:lpstr>
      <vt:lpstr>Определение понятия «инновация»</vt:lpstr>
      <vt:lpstr>Определение понятия «инновация»</vt:lpstr>
      <vt:lpstr>Новшества и инновации</vt:lpstr>
      <vt:lpstr>НОВШЕСТВА И ИННОВАЦИИ</vt:lpstr>
      <vt:lpstr>Инновационный процесс</vt:lpstr>
      <vt:lpstr>Слайд 9</vt:lpstr>
      <vt:lpstr>Управление инновациями</vt:lpstr>
      <vt:lpstr>Инновационный менеджмент</vt:lpstr>
      <vt:lpstr>Пять разновидностей нововведений по Й.Шумпетеру</vt:lpstr>
      <vt:lpstr>Примеры инноваций с технологической доминантой</vt:lpstr>
      <vt:lpstr>Примеры инноваций с коммерческой и маркетинговой  доминантой</vt:lpstr>
      <vt:lpstr>Виды инноваций</vt:lpstr>
      <vt:lpstr>Роль инновации</vt:lpstr>
      <vt:lpstr>Критерии инновации</vt:lpstr>
      <vt:lpstr>Две особенности инновации</vt:lpstr>
      <vt:lpstr>Рыночная новизна инновации</vt:lpstr>
      <vt:lpstr>Научно-техническая новизна инновации</vt:lpstr>
      <vt:lpstr>Инновационная деятельность</vt:lpstr>
      <vt:lpstr>Основные виды инновационной деятельности</vt:lpstr>
      <vt:lpstr>Субъекты инновационной деятельности</vt:lpstr>
      <vt:lpstr>Структура инновационной деятельности</vt:lpstr>
      <vt:lpstr>Инновационные проекты</vt:lpstr>
      <vt:lpstr>Инновационный потенциал</vt:lpstr>
      <vt:lpstr>Определение категории «развитие»</vt:lpstr>
      <vt:lpstr>Инновационная экономика</vt:lpstr>
      <vt:lpstr>Инновационная сфера</vt:lpstr>
      <vt:lpstr>Высокотехнологичные отрасли высшего уровня</vt:lpstr>
      <vt:lpstr>Высокотехнологичные отрасли среднего уровня</vt:lpstr>
      <vt:lpstr>Сектор высокотехнологичных услуг</vt:lpstr>
      <vt:lpstr>Сектор повышенного спроса на новые знания и технологии</vt:lpstr>
      <vt:lpstr>Вклад высокотехнологичных отраслей в развитие</vt:lpstr>
      <vt:lpstr>Инновационный процесс</vt:lpstr>
      <vt:lpstr>Виды инновационной деятельности</vt:lpstr>
      <vt:lpstr>Виды инновационной деятельности</vt:lpstr>
      <vt:lpstr>Типология инноваций</vt:lpstr>
      <vt:lpstr>Базисные и улучшающие инновации</vt:lpstr>
      <vt:lpstr>Закономерности динамики базисных и улучшающих инноваций</vt:lpstr>
      <vt:lpstr>Закономерности динамики базисных и улучшающих инноваций</vt:lpstr>
      <vt:lpstr>Потоки инноваций</vt:lpstr>
      <vt:lpstr>Производственные и управленческие инновации.</vt:lpstr>
      <vt:lpstr>Динамика производственных и управленческих инноваций</vt:lpstr>
      <vt:lpstr>Организационный лаг</vt:lpstr>
      <vt:lpstr>Стратегические инновации</vt:lpstr>
      <vt:lpstr>Примеры успешных стратегических инноваций</vt:lpstr>
      <vt:lpstr>Продуктовые и процессные инновации</vt:lpstr>
      <vt:lpstr>Интегральные показатели осуществления инноваций</vt:lpstr>
      <vt:lpstr>Слайд 50</vt:lpstr>
      <vt:lpstr>Принципиальное отличие проектного подхода</vt:lpstr>
      <vt:lpstr>Определение проекта</vt:lpstr>
      <vt:lpstr>Принятые определения проекта</vt:lpstr>
      <vt:lpstr>  </vt:lpstr>
      <vt:lpstr>Основные характеристики любого проекта: </vt:lpstr>
      <vt:lpstr>Определение программы</vt:lpstr>
      <vt:lpstr>Определения понятия «Управление проектами»</vt:lpstr>
      <vt:lpstr>Определения понятия «Управление проектами»</vt:lpstr>
      <vt:lpstr>Слайд 59</vt:lpstr>
      <vt:lpstr>Слайд 60</vt:lpstr>
      <vt:lpstr>Модель инновационного процесса</vt:lpstr>
      <vt:lpstr>Показатели оценки инновационного цикла</vt:lpstr>
      <vt:lpstr>Инновационный менеджмент</vt:lpstr>
      <vt:lpstr>Инновационный менеджмент</vt:lpstr>
      <vt:lpstr>Методология управления инновационными проектами</vt:lpstr>
      <vt:lpstr>Инновационный менеджмент и кризисы</vt:lpstr>
      <vt:lpstr>Инновационный менеджмент  и кризисы</vt:lpstr>
      <vt:lpstr>Менеджмент технологий</vt:lpstr>
      <vt:lpstr>Менеджмент технологий</vt:lpstr>
      <vt:lpstr>Классы технологий</vt:lpstr>
      <vt:lpstr>Макротехнологии</vt:lpstr>
      <vt:lpstr>Признаки макротехнологий</vt:lpstr>
      <vt:lpstr>Макротехнологии</vt:lpstr>
      <vt:lpstr>Макротехнологии</vt:lpstr>
      <vt:lpstr>Критические технологии</vt:lpstr>
      <vt:lpstr>Технологии двойного назначения</vt:lpstr>
      <vt:lpstr>Информационные технологии</vt:lpstr>
      <vt:lpstr>Информационные технологии</vt:lpstr>
      <vt:lpstr>Нанотехнологии </vt:lpstr>
      <vt:lpstr>Региональные технологии</vt:lpstr>
      <vt:lpstr>Глобальные технологии</vt:lpstr>
      <vt:lpstr>Жизненный цикл технологии</vt:lpstr>
      <vt:lpstr>Жизненный цикл новшества</vt:lpstr>
      <vt:lpstr>Выведение продукта на рынок</vt:lpstr>
      <vt:lpstr>Этап роста</vt:lpstr>
      <vt:lpstr>Стратегия развития рынков</vt:lpstr>
      <vt:lpstr>Стратегия проникновения</vt:lpstr>
      <vt:lpstr>Этап зрелости</vt:lpstr>
      <vt:lpstr>Этап упадка</vt:lpstr>
      <vt:lpstr>Пределы развития технологий</vt:lpstr>
      <vt:lpstr>Технологические разрывы</vt:lpstr>
      <vt:lpstr>Этапы развития технологий</vt:lpstr>
      <vt:lpstr>Причины появления проектов</vt:lpstr>
      <vt:lpstr>Разработка концепции проекта инвестором</vt:lpstr>
      <vt:lpstr>Методы руководства проектами помогают ответить на вопросы:</vt:lpstr>
      <vt:lpstr>Системный подход  к управлению проектом  </vt:lpstr>
      <vt:lpstr>Стадии стандартного  жизненного цикла проекта</vt:lpstr>
      <vt:lpstr>Жизненный цикл проекта</vt:lpstr>
      <vt:lpstr>Стадия определения проекта</vt:lpstr>
      <vt:lpstr>Планирование проекта</vt:lpstr>
      <vt:lpstr>Выполнение проекта</vt:lpstr>
      <vt:lpstr>Завершение проекта</vt:lpstr>
      <vt:lpstr>Жизненный цикл  инновационного проекта</vt:lpstr>
      <vt:lpstr>Жизненный цикл  инновационного проекта</vt:lpstr>
      <vt:lpstr>Жизненный цикл  инновационного проекта</vt:lpstr>
      <vt:lpstr>Жизненный цикл  инновационного проекта</vt:lpstr>
      <vt:lpstr>Жизненный цикл  инновационного проекта</vt:lpstr>
      <vt:lpstr>Жизненный цикл новшества</vt:lpstr>
      <vt:lpstr>Слайд 109</vt:lpstr>
      <vt:lpstr>Организация работ по проекту</vt:lpstr>
      <vt:lpstr>Функционально-ориентированные фирмы</vt:lpstr>
      <vt:lpstr>Матричная организация</vt:lpstr>
      <vt:lpstr>Проектно-ориентированная организация</vt:lpstr>
      <vt:lpstr>Участники проекта</vt:lpstr>
      <vt:lpstr>Пять ролей участников проекта</vt:lpstr>
      <vt:lpstr>Как выявлять участников проекта</vt:lpstr>
      <vt:lpstr>Руководитель проекта</vt:lpstr>
      <vt:lpstr>Проектная команда</vt:lpstr>
      <vt:lpstr>Проектная команда</vt:lpstr>
      <vt:lpstr>Спонсор проекта</vt:lpstr>
      <vt:lpstr>Заказчик проекта</vt:lpstr>
      <vt:lpstr>Разработка правил проекта</vt:lpstr>
      <vt:lpstr>Факторы успеха проекта</vt:lpstr>
      <vt:lpstr>Согласие относительно целей проекта</vt:lpstr>
      <vt:lpstr>Контроль содержания проекта</vt:lpstr>
      <vt:lpstr>Поддержка со стороны руководства</vt:lpstr>
      <vt:lpstr>Успех инновационного проекта</vt:lpstr>
      <vt:lpstr>Правила проекта</vt:lpstr>
      <vt:lpstr>Устав проекта</vt:lpstr>
      <vt:lpstr>Содержание работ</vt:lpstr>
      <vt:lpstr>Обязательные пункты в содержании работы</vt:lpstr>
      <vt:lpstr>Обоснование цели проекта</vt:lpstr>
      <vt:lpstr>Констатация содержания проекта. </vt:lpstr>
      <vt:lpstr>Результаты проекта</vt:lpstr>
      <vt:lpstr>Оценка затрат и расписания</vt:lpstr>
      <vt:lpstr>Цели проекта</vt:lpstr>
      <vt:lpstr>Участники проекта</vt:lpstr>
      <vt:lpstr>Иерархия подчиненности</vt:lpstr>
      <vt:lpstr>Изменения в содержании работы</vt:lpstr>
      <vt:lpstr>Матрица ответственности</vt:lpstr>
      <vt:lpstr>Построение матрицы ответственности</vt:lpstr>
      <vt:lpstr>Коды, используемые в матрице ответственности</vt:lpstr>
      <vt:lpstr>План коммуникаций</vt:lpstr>
      <vt:lpstr>Ключевые вопросы при планировании коммуникаций</vt:lpstr>
      <vt:lpstr>Базовое содержание предложения проекта</vt:lpstr>
      <vt:lpstr>Предложение проекта</vt:lpstr>
      <vt:lpstr>Категория выгодности проекта</vt:lpstr>
      <vt:lpstr>Проектное планирование</vt:lpstr>
      <vt:lpstr>Проектное планирование</vt:lpstr>
      <vt:lpstr>Проектное планирование</vt:lpstr>
      <vt:lpstr>Управление рисками</vt:lpstr>
      <vt:lpstr>Управление проектами – это управление рисками.</vt:lpstr>
      <vt:lpstr>Управление рисками</vt:lpstr>
      <vt:lpstr>Управление рисками проекта</vt:lpstr>
      <vt:lpstr>Процесс управления рисками</vt:lpstr>
      <vt:lpstr>Иерархическая структура работ</vt:lpstr>
      <vt:lpstr>Планирование проекта</vt:lpstr>
      <vt:lpstr>Создание WBS</vt:lpstr>
      <vt:lpstr>WBS</vt:lpstr>
      <vt:lpstr>Последовательность декомпозиции работ</vt:lpstr>
      <vt:lpstr>Критерии удачного варианта WBS</vt:lpstr>
      <vt:lpstr>Включение в WBS работ по управлению проектом</vt:lpstr>
      <vt:lpstr>Слайд 163</vt:lpstr>
      <vt:lpstr>Семь этапов планирования проекта</vt:lpstr>
      <vt:lpstr>Расписание исполнения проекта</vt:lpstr>
      <vt:lpstr>Выявление взаимосвязей между задачами с помощью сетевой диаграммы</vt:lpstr>
      <vt:lpstr>Контрольные события</vt:lpstr>
      <vt:lpstr>Связи между задачами</vt:lpstr>
      <vt:lpstr>Оценка пакетов работы</vt:lpstr>
      <vt:lpstr>Источники оценки  проектных затрат</vt:lpstr>
      <vt:lpstr>Составление первоначального варианта расписания. </vt:lpstr>
      <vt:lpstr>Составление первоначального варианта расписания.</vt:lpstr>
      <vt:lpstr>Составление первоначального варианта расписания.</vt:lpstr>
      <vt:lpstr>Критический путь</vt:lpstr>
      <vt:lpstr>Распределение ресурсов</vt:lpstr>
      <vt:lpstr>Процедуры распределения ресурсов</vt:lpstr>
      <vt:lpstr>Слайд 177</vt:lpstr>
      <vt:lpstr>Обеспечение баланса проекта</vt:lpstr>
      <vt:lpstr>Уровни балансирования проекта</vt:lpstr>
      <vt:lpstr>Способы балансирования  на уровне проекта</vt:lpstr>
      <vt:lpstr>Слайд 181</vt:lpstr>
      <vt:lpstr>Основная литература</vt:lpstr>
      <vt:lpstr>Основная литература</vt:lpstr>
      <vt:lpstr>Дополнительная литература</vt:lpstr>
    </vt:vector>
  </TitlesOfParts>
  <Company>МАИ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ПРОЕКТАМИ</dc:title>
  <dc:creator>Дмитрий ПРОЗОРОВ</dc:creator>
  <cp:lastModifiedBy>Роман</cp:lastModifiedBy>
  <cp:revision>111</cp:revision>
  <dcterms:created xsi:type="dcterms:W3CDTF">2008-05-16T08:00:19Z</dcterms:created>
  <dcterms:modified xsi:type="dcterms:W3CDTF">2011-05-22T12:25:31Z</dcterms:modified>
</cp:coreProperties>
</file>